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
  </p:notesMasterIdLst>
  <p:sldIdLst>
    <p:sldId id="257" r:id="rId2"/>
    <p:sldId id="258" r:id="rId3"/>
  </p:sldIdLst>
  <p:sldSz cx="34747200" cy="40233600"/>
  <p:notesSz cx="6858000" cy="9144000"/>
  <p:defaultTextStyle>
    <a:defPPr>
      <a:defRPr lang="en-US"/>
    </a:defPPr>
    <a:lvl1pPr marL="0" algn="l" defTabSz="3599078" rtl="0" eaLnBrk="1" latinLnBrk="0" hangingPunct="1">
      <a:defRPr sz="7085" kern="1200">
        <a:solidFill>
          <a:schemeClr val="tx1"/>
        </a:solidFill>
        <a:latin typeface="+mn-lt"/>
        <a:ea typeface="+mn-ea"/>
        <a:cs typeface="+mn-cs"/>
      </a:defRPr>
    </a:lvl1pPr>
    <a:lvl2pPr marL="1799539" algn="l" defTabSz="3599078" rtl="0" eaLnBrk="1" latinLnBrk="0" hangingPunct="1">
      <a:defRPr sz="7085" kern="1200">
        <a:solidFill>
          <a:schemeClr val="tx1"/>
        </a:solidFill>
        <a:latin typeface="+mn-lt"/>
        <a:ea typeface="+mn-ea"/>
        <a:cs typeface="+mn-cs"/>
      </a:defRPr>
    </a:lvl2pPr>
    <a:lvl3pPr marL="3599078" algn="l" defTabSz="3599078" rtl="0" eaLnBrk="1" latinLnBrk="0" hangingPunct="1">
      <a:defRPr sz="7085" kern="1200">
        <a:solidFill>
          <a:schemeClr val="tx1"/>
        </a:solidFill>
        <a:latin typeface="+mn-lt"/>
        <a:ea typeface="+mn-ea"/>
        <a:cs typeface="+mn-cs"/>
      </a:defRPr>
    </a:lvl3pPr>
    <a:lvl4pPr marL="5398618" algn="l" defTabSz="3599078" rtl="0" eaLnBrk="1" latinLnBrk="0" hangingPunct="1">
      <a:defRPr sz="7085" kern="1200">
        <a:solidFill>
          <a:schemeClr val="tx1"/>
        </a:solidFill>
        <a:latin typeface="+mn-lt"/>
        <a:ea typeface="+mn-ea"/>
        <a:cs typeface="+mn-cs"/>
      </a:defRPr>
    </a:lvl4pPr>
    <a:lvl5pPr marL="7198157" algn="l" defTabSz="3599078" rtl="0" eaLnBrk="1" latinLnBrk="0" hangingPunct="1">
      <a:defRPr sz="7085" kern="1200">
        <a:solidFill>
          <a:schemeClr val="tx1"/>
        </a:solidFill>
        <a:latin typeface="+mn-lt"/>
        <a:ea typeface="+mn-ea"/>
        <a:cs typeface="+mn-cs"/>
      </a:defRPr>
    </a:lvl5pPr>
    <a:lvl6pPr marL="8997696" algn="l" defTabSz="3599078" rtl="0" eaLnBrk="1" latinLnBrk="0" hangingPunct="1">
      <a:defRPr sz="7085" kern="1200">
        <a:solidFill>
          <a:schemeClr val="tx1"/>
        </a:solidFill>
        <a:latin typeface="+mn-lt"/>
        <a:ea typeface="+mn-ea"/>
        <a:cs typeface="+mn-cs"/>
      </a:defRPr>
    </a:lvl6pPr>
    <a:lvl7pPr marL="10797235" algn="l" defTabSz="3599078" rtl="0" eaLnBrk="1" latinLnBrk="0" hangingPunct="1">
      <a:defRPr sz="7085" kern="1200">
        <a:solidFill>
          <a:schemeClr val="tx1"/>
        </a:solidFill>
        <a:latin typeface="+mn-lt"/>
        <a:ea typeface="+mn-ea"/>
        <a:cs typeface="+mn-cs"/>
      </a:defRPr>
    </a:lvl7pPr>
    <a:lvl8pPr marL="12596774" algn="l" defTabSz="3599078" rtl="0" eaLnBrk="1" latinLnBrk="0" hangingPunct="1">
      <a:defRPr sz="7085" kern="1200">
        <a:solidFill>
          <a:schemeClr val="tx1"/>
        </a:solidFill>
        <a:latin typeface="+mn-lt"/>
        <a:ea typeface="+mn-ea"/>
        <a:cs typeface="+mn-cs"/>
      </a:defRPr>
    </a:lvl8pPr>
    <a:lvl9pPr marL="14396314" algn="l" defTabSz="3599078" rtl="0" eaLnBrk="1" latinLnBrk="0" hangingPunct="1">
      <a:defRPr sz="7085"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7433C"/>
    <a:srgbClr val="654E78"/>
    <a:srgbClr val="FFEDDF"/>
    <a:srgbClr val="AFDB5C"/>
    <a:srgbClr val="DBE9EF"/>
    <a:srgbClr val="9A77B7"/>
    <a:srgbClr val="76443C"/>
    <a:srgbClr val="C08375"/>
    <a:srgbClr val="C18375"/>
    <a:srgbClr val="7545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861"/>
    <p:restoredTop sz="80763"/>
  </p:normalViewPr>
  <p:slideViewPr>
    <p:cSldViewPr snapToGrid="0" snapToObjects="1">
      <p:cViewPr>
        <p:scale>
          <a:sx n="10" d="100"/>
          <a:sy n="10" d="100"/>
        </p:scale>
        <p:origin x="3552" y="8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8C548C-6006-7346-AB66-8D1476418AC8}" type="datetimeFigureOut">
              <a:rPr lang="en-US" smtClean="0"/>
              <a:t>8/20/20</a:t>
            </a:fld>
            <a:endParaRPr lang="en-US"/>
          </a:p>
        </p:txBody>
      </p:sp>
      <p:sp>
        <p:nvSpPr>
          <p:cNvPr id="4" name="Slide Image Placeholder 3"/>
          <p:cNvSpPr>
            <a:spLocks noGrp="1" noRot="1" noChangeAspect="1"/>
          </p:cNvSpPr>
          <p:nvPr>
            <p:ph type="sldImg" idx="2"/>
          </p:nvPr>
        </p:nvSpPr>
        <p:spPr>
          <a:xfrm>
            <a:off x="2097088" y="1143000"/>
            <a:ext cx="26638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CF9159-46B1-884C-8637-0B8517662C37}" type="slidenum">
              <a:rPr lang="en-US" smtClean="0"/>
              <a:t>‹#›</a:t>
            </a:fld>
            <a:endParaRPr lang="en-US"/>
          </a:p>
        </p:txBody>
      </p:sp>
    </p:spTree>
    <p:extLst>
      <p:ext uri="{BB962C8B-B14F-4D97-AF65-F5344CB8AC3E}">
        <p14:creationId xmlns:p14="http://schemas.microsoft.com/office/powerpoint/2010/main" val="1039302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planetary.org/space-images/interior-structures-of-earth-mars-moon" TargetMode="External"/><Relationship Id="rId7" Type="http://schemas.openxmlformats.org/officeDocument/2006/relationships/hyperlink" Target="https://www.thoughtco.com/fault-types-with-diagrams-3879102"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en.wikipedia.org/wiki/Horst_and_graben" TargetMode="External"/><Relationship Id="rId5" Type="http://schemas.openxmlformats.org/officeDocument/2006/relationships/hyperlink" Target="https://agupubs.onlinelibrary.wiley.com/action/downloadSupplement?doi=10.1029%2F2020GL087123&amp;file=grl60770-sup-0001-sup_revised.pdf" TargetMode="External"/><Relationship Id="rId4" Type="http://schemas.openxmlformats.org/officeDocument/2006/relationships/hyperlink" Target="https://link.springer.com/article/10.1007/s11214-018-0574-6"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Images on poster draft:</a:t>
            </a:r>
          </a:p>
          <a:p>
            <a:r>
              <a:rPr lang="en-US" dirty="0"/>
              <a:t>Interior diagrams - </a:t>
            </a:r>
            <a:r>
              <a:rPr lang="en-US" dirty="0">
                <a:hlinkClick r:id="rId3"/>
              </a:rPr>
              <a:t>https://www.planetary.org/space-images/interior-structures-of-earth-mars-moon</a:t>
            </a:r>
            <a:endParaRPr lang="en-US" dirty="0"/>
          </a:p>
          <a:p>
            <a:r>
              <a:rPr lang="en-US" dirty="0" err="1"/>
              <a:t>Vbb</a:t>
            </a:r>
            <a:r>
              <a:rPr lang="en-US" dirty="0"/>
              <a:t> diagrams - </a:t>
            </a:r>
            <a:r>
              <a:rPr lang="en-US" dirty="0">
                <a:hlinkClick r:id="rId4"/>
              </a:rPr>
              <a:t>https://link.springer.com/article/10.1007/s11214-018-0574-6</a:t>
            </a:r>
            <a:endParaRPr lang="en-US" dirty="0"/>
          </a:p>
          <a:p>
            <a:r>
              <a:rPr lang="en-US" dirty="0">
                <a:hlinkClick r:id="rId5"/>
              </a:rPr>
              <a:t>https://agupubs.onlinelibrary.wiley.com/action/downloadSupplement?doi=10.1029%2F2020GL087123&amp;file=grl60770-sup-0001-sup_revised.pdf</a:t>
            </a:r>
            <a:endParaRPr lang="en-US" dirty="0"/>
          </a:p>
          <a:p>
            <a:r>
              <a:rPr lang="en-US" dirty="0"/>
              <a:t>Graben system diagram - </a:t>
            </a:r>
            <a:r>
              <a:rPr lang="en-US" dirty="0">
                <a:hlinkClick r:id="rId6"/>
              </a:rPr>
              <a:t>https://en.wikipedia.org/wiki/Horst_and_graben</a:t>
            </a:r>
            <a:endParaRPr lang="en-US" dirty="0"/>
          </a:p>
          <a:p>
            <a:r>
              <a:rPr lang="en-US" dirty="0"/>
              <a:t>New reverse fault diagram - </a:t>
            </a:r>
            <a:r>
              <a:rPr lang="en-US" dirty="0">
                <a:hlinkClick r:id="rId7"/>
              </a:rPr>
              <a:t>https://www.thoughtco.com/fault-types-with-diagrams-3879102</a:t>
            </a:r>
            <a:endParaRPr lang="en-US" dirty="0"/>
          </a:p>
        </p:txBody>
      </p:sp>
      <p:sp>
        <p:nvSpPr>
          <p:cNvPr id="4" name="Slide Number Placeholder 3"/>
          <p:cNvSpPr>
            <a:spLocks noGrp="1"/>
          </p:cNvSpPr>
          <p:nvPr>
            <p:ph type="sldNum" sz="quarter" idx="5"/>
          </p:nvPr>
        </p:nvSpPr>
        <p:spPr/>
        <p:txBody>
          <a:bodyPr/>
          <a:lstStyle/>
          <a:p>
            <a:fld id="{36CF9159-46B1-884C-8637-0B8517662C37}" type="slidenum">
              <a:rPr lang="en-US" smtClean="0"/>
              <a:t>2</a:t>
            </a:fld>
            <a:endParaRPr lang="en-US"/>
          </a:p>
        </p:txBody>
      </p:sp>
    </p:spTree>
    <p:extLst>
      <p:ext uri="{BB962C8B-B14F-4D97-AF65-F5344CB8AC3E}">
        <p14:creationId xmlns:p14="http://schemas.microsoft.com/office/powerpoint/2010/main" val="2738085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606040" y="6584530"/>
            <a:ext cx="29535120" cy="14007253"/>
          </a:xfrm>
        </p:spPr>
        <p:txBody>
          <a:bodyPr anchor="b"/>
          <a:lstStyle>
            <a:lvl1pPr algn="ctr">
              <a:defRPr sz="22800"/>
            </a:lvl1pPr>
          </a:lstStyle>
          <a:p>
            <a:r>
              <a:rPr lang="en-US"/>
              <a:t>Click to edit Master title style</a:t>
            </a:r>
            <a:endParaRPr lang="en-US" dirty="0"/>
          </a:p>
        </p:txBody>
      </p:sp>
      <p:sp>
        <p:nvSpPr>
          <p:cNvPr id="3" name="Subtitle 2"/>
          <p:cNvSpPr>
            <a:spLocks noGrp="1"/>
          </p:cNvSpPr>
          <p:nvPr>
            <p:ph type="subTitle" idx="1"/>
          </p:nvPr>
        </p:nvSpPr>
        <p:spPr>
          <a:xfrm>
            <a:off x="4343400" y="21131956"/>
            <a:ext cx="26060400" cy="9713804"/>
          </a:xfrm>
        </p:spPr>
        <p:txBody>
          <a:bodyPr/>
          <a:lstStyle>
            <a:lvl1pPr marL="0" indent="0" algn="ctr">
              <a:buNone/>
              <a:defRPr sz="9120"/>
            </a:lvl1pPr>
            <a:lvl2pPr marL="1737360" indent="0" algn="ctr">
              <a:buNone/>
              <a:defRPr sz="7600"/>
            </a:lvl2pPr>
            <a:lvl3pPr marL="3474720" indent="0" algn="ctr">
              <a:buNone/>
              <a:defRPr sz="6840"/>
            </a:lvl3pPr>
            <a:lvl4pPr marL="5212080" indent="0" algn="ctr">
              <a:buNone/>
              <a:defRPr sz="6080"/>
            </a:lvl4pPr>
            <a:lvl5pPr marL="6949440" indent="0" algn="ctr">
              <a:buNone/>
              <a:defRPr sz="6080"/>
            </a:lvl5pPr>
            <a:lvl6pPr marL="8686800" indent="0" algn="ctr">
              <a:buNone/>
              <a:defRPr sz="6080"/>
            </a:lvl6pPr>
            <a:lvl7pPr marL="10424160" indent="0" algn="ctr">
              <a:buNone/>
              <a:defRPr sz="6080"/>
            </a:lvl7pPr>
            <a:lvl8pPr marL="12161520" indent="0" algn="ctr">
              <a:buNone/>
              <a:defRPr sz="6080"/>
            </a:lvl8pPr>
            <a:lvl9pPr marL="13898880" indent="0" algn="ctr">
              <a:buNone/>
              <a:defRPr sz="60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E66B772-FC0B-AB47-87F8-22B8A822463B}" type="datetimeFigureOut">
              <a:rPr lang="en-US" smtClean="0"/>
              <a:t>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D6A084-E730-0445-8863-0924CDB3E4D9}" type="slidenum">
              <a:rPr lang="en-US" smtClean="0"/>
              <a:t>‹#›</a:t>
            </a:fld>
            <a:endParaRPr lang="en-US"/>
          </a:p>
        </p:txBody>
      </p:sp>
    </p:spTree>
    <p:extLst>
      <p:ext uri="{BB962C8B-B14F-4D97-AF65-F5344CB8AC3E}">
        <p14:creationId xmlns:p14="http://schemas.microsoft.com/office/powerpoint/2010/main" val="13917898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66B772-FC0B-AB47-87F8-22B8A822463B}" type="datetimeFigureOut">
              <a:rPr lang="en-US" smtClean="0"/>
              <a:t>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D6A084-E730-0445-8863-0924CDB3E4D9}" type="slidenum">
              <a:rPr lang="en-US" smtClean="0"/>
              <a:t>‹#›</a:t>
            </a:fld>
            <a:endParaRPr lang="en-US"/>
          </a:p>
        </p:txBody>
      </p:sp>
    </p:spTree>
    <p:extLst>
      <p:ext uri="{BB962C8B-B14F-4D97-AF65-F5344CB8AC3E}">
        <p14:creationId xmlns:p14="http://schemas.microsoft.com/office/powerpoint/2010/main" val="321567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4865967" y="2142067"/>
            <a:ext cx="7492365" cy="34096116"/>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388872" y="2142067"/>
            <a:ext cx="22042755" cy="34096116"/>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66B772-FC0B-AB47-87F8-22B8A822463B}" type="datetimeFigureOut">
              <a:rPr lang="en-US" smtClean="0"/>
              <a:t>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D6A084-E730-0445-8863-0924CDB3E4D9}" type="slidenum">
              <a:rPr lang="en-US" smtClean="0"/>
              <a:t>‹#›</a:t>
            </a:fld>
            <a:endParaRPr lang="en-US"/>
          </a:p>
        </p:txBody>
      </p:sp>
    </p:spTree>
    <p:extLst>
      <p:ext uri="{BB962C8B-B14F-4D97-AF65-F5344CB8AC3E}">
        <p14:creationId xmlns:p14="http://schemas.microsoft.com/office/powerpoint/2010/main" val="1845010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66B772-FC0B-AB47-87F8-22B8A822463B}" type="datetimeFigureOut">
              <a:rPr lang="en-US" smtClean="0"/>
              <a:t>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D6A084-E730-0445-8863-0924CDB3E4D9}" type="slidenum">
              <a:rPr lang="en-US" smtClean="0"/>
              <a:t>‹#›</a:t>
            </a:fld>
            <a:endParaRPr lang="en-US"/>
          </a:p>
        </p:txBody>
      </p:sp>
    </p:spTree>
    <p:extLst>
      <p:ext uri="{BB962C8B-B14F-4D97-AF65-F5344CB8AC3E}">
        <p14:creationId xmlns:p14="http://schemas.microsoft.com/office/powerpoint/2010/main" val="1252462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370774" y="10030472"/>
            <a:ext cx="29969460" cy="16736057"/>
          </a:xfrm>
        </p:spPr>
        <p:txBody>
          <a:bodyPr anchor="b"/>
          <a:lstStyle>
            <a:lvl1pPr>
              <a:defRPr sz="22800"/>
            </a:lvl1pPr>
          </a:lstStyle>
          <a:p>
            <a:r>
              <a:rPr lang="en-US"/>
              <a:t>Click to edit Master title style</a:t>
            </a:r>
            <a:endParaRPr lang="en-US" dirty="0"/>
          </a:p>
        </p:txBody>
      </p:sp>
      <p:sp>
        <p:nvSpPr>
          <p:cNvPr id="3" name="Text Placeholder 2"/>
          <p:cNvSpPr>
            <a:spLocks noGrp="1"/>
          </p:cNvSpPr>
          <p:nvPr>
            <p:ph type="body" idx="1"/>
          </p:nvPr>
        </p:nvSpPr>
        <p:spPr>
          <a:xfrm>
            <a:off x="2370774" y="26924858"/>
            <a:ext cx="29969460" cy="8801097"/>
          </a:xfrm>
        </p:spPr>
        <p:txBody>
          <a:bodyPr/>
          <a:lstStyle>
            <a:lvl1pPr marL="0" indent="0">
              <a:buNone/>
              <a:defRPr sz="9120">
                <a:solidFill>
                  <a:schemeClr val="tx1"/>
                </a:solidFill>
              </a:defRPr>
            </a:lvl1pPr>
            <a:lvl2pPr marL="1737360" indent="0">
              <a:buNone/>
              <a:defRPr sz="7600">
                <a:solidFill>
                  <a:schemeClr val="tx1">
                    <a:tint val="75000"/>
                  </a:schemeClr>
                </a:solidFill>
              </a:defRPr>
            </a:lvl2pPr>
            <a:lvl3pPr marL="3474720" indent="0">
              <a:buNone/>
              <a:defRPr sz="6840">
                <a:solidFill>
                  <a:schemeClr val="tx1">
                    <a:tint val="75000"/>
                  </a:schemeClr>
                </a:solidFill>
              </a:defRPr>
            </a:lvl3pPr>
            <a:lvl4pPr marL="5212080" indent="0">
              <a:buNone/>
              <a:defRPr sz="6080">
                <a:solidFill>
                  <a:schemeClr val="tx1">
                    <a:tint val="75000"/>
                  </a:schemeClr>
                </a:solidFill>
              </a:defRPr>
            </a:lvl4pPr>
            <a:lvl5pPr marL="6949440" indent="0">
              <a:buNone/>
              <a:defRPr sz="6080">
                <a:solidFill>
                  <a:schemeClr val="tx1">
                    <a:tint val="75000"/>
                  </a:schemeClr>
                </a:solidFill>
              </a:defRPr>
            </a:lvl5pPr>
            <a:lvl6pPr marL="8686800" indent="0">
              <a:buNone/>
              <a:defRPr sz="6080">
                <a:solidFill>
                  <a:schemeClr val="tx1">
                    <a:tint val="75000"/>
                  </a:schemeClr>
                </a:solidFill>
              </a:defRPr>
            </a:lvl6pPr>
            <a:lvl7pPr marL="10424160" indent="0">
              <a:buNone/>
              <a:defRPr sz="6080">
                <a:solidFill>
                  <a:schemeClr val="tx1">
                    <a:tint val="75000"/>
                  </a:schemeClr>
                </a:solidFill>
              </a:defRPr>
            </a:lvl7pPr>
            <a:lvl8pPr marL="12161520" indent="0">
              <a:buNone/>
              <a:defRPr sz="6080">
                <a:solidFill>
                  <a:schemeClr val="tx1">
                    <a:tint val="75000"/>
                  </a:schemeClr>
                </a:solidFill>
              </a:defRPr>
            </a:lvl8pPr>
            <a:lvl9pPr marL="13898880" indent="0">
              <a:buNone/>
              <a:defRPr sz="60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E66B772-FC0B-AB47-87F8-22B8A822463B}" type="datetimeFigureOut">
              <a:rPr lang="en-US" smtClean="0"/>
              <a:t>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ED6A084-E730-0445-8863-0924CDB3E4D9}" type="slidenum">
              <a:rPr lang="en-US" smtClean="0"/>
              <a:t>‹#›</a:t>
            </a:fld>
            <a:endParaRPr lang="en-US"/>
          </a:p>
        </p:txBody>
      </p:sp>
    </p:spTree>
    <p:extLst>
      <p:ext uri="{BB962C8B-B14F-4D97-AF65-F5344CB8AC3E}">
        <p14:creationId xmlns:p14="http://schemas.microsoft.com/office/powerpoint/2010/main" val="38531052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388870" y="10710333"/>
            <a:ext cx="14767560" cy="255278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7590770" y="10710333"/>
            <a:ext cx="14767560" cy="255278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E66B772-FC0B-AB47-87F8-22B8A822463B}" type="datetimeFigureOut">
              <a:rPr lang="en-US" smtClean="0"/>
              <a:t>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D6A084-E730-0445-8863-0924CDB3E4D9}" type="slidenum">
              <a:rPr lang="en-US" smtClean="0"/>
              <a:t>‹#›</a:t>
            </a:fld>
            <a:endParaRPr lang="en-US"/>
          </a:p>
        </p:txBody>
      </p:sp>
    </p:spTree>
    <p:extLst>
      <p:ext uri="{BB962C8B-B14F-4D97-AF65-F5344CB8AC3E}">
        <p14:creationId xmlns:p14="http://schemas.microsoft.com/office/powerpoint/2010/main" val="1108285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393396" y="2142076"/>
            <a:ext cx="29969460" cy="7776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2393400" y="9862823"/>
            <a:ext cx="14699692" cy="4833617"/>
          </a:xfrm>
        </p:spPr>
        <p:txBody>
          <a:bodyPr anchor="b"/>
          <a:lstStyle>
            <a:lvl1pPr marL="0" indent="0">
              <a:buNone/>
              <a:defRPr sz="9120" b="1"/>
            </a:lvl1pPr>
            <a:lvl2pPr marL="1737360" indent="0">
              <a:buNone/>
              <a:defRPr sz="7600" b="1"/>
            </a:lvl2pPr>
            <a:lvl3pPr marL="3474720" indent="0">
              <a:buNone/>
              <a:defRPr sz="6840" b="1"/>
            </a:lvl3pPr>
            <a:lvl4pPr marL="5212080" indent="0">
              <a:buNone/>
              <a:defRPr sz="6080" b="1"/>
            </a:lvl4pPr>
            <a:lvl5pPr marL="6949440" indent="0">
              <a:buNone/>
              <a:defRPr sz="6080" b="1"/>
            </a:lvl5pPr>
            <a:lvl6pPr marL="8686800" indent="0">
              <a:buNone/>
              <a:defRPr sz="6080" b="1"/>
            </a:lvl6pPr>
            <a:lvl7pPr marL="10424160" indent="0">
              <a:buNone/>
              <a:defRPr sz="6080" b="1"/>
            </a:lvl7pPr>
            <a:lvl8pPr marL="12161520" indent="0">
              <a:buNone/>
              <a:defRPr sz="6080" b="1"/>
            </a:lvl8pPr>
            <a:lvl9pPr marL="13898880" indent="0">
              <a:buNone/>
              <a:defRPr sz="6080" b="1"/>
            </a:lvl9pPr>
          </a:lstStyle>
          <a:p>
            <a:pPr lvl="0"/>
            <a:r>
              <a:rPr lang="en-US"/>
              <a:t>Edit Master text styles</a:t>
            </a:r>
          </a:p>
        </p:txBody>
      </p:sp>
      <p:sp>
        <p:nvSpPr>
          <p:cNvPr id="4" name="Content Placeholder 3"/>
          <p:cNvSpPr>
            <a:spLocks noGrp="1"/>
          </p:cNvSpPr>
          <p:nvPr>
            <p:ph sz="half" idx="2"/>
          </p:nvPr>
        </p:nvSpPr>
        <p:spPr>
          <a:xfrm>
            <a:off x="2393400" y="14696440"/>
            <a:ext cx="14699692" cy="21616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7590772" y="9862823"/>
            <a:ext cx="14772086" cy="4833617"/>
          </a:xfrm>
        </p:spPr>
        <p:txBody>
          <a:bodyPr anchor="b"/>
          <a:lstStyle>
            <a:lvl1pPr marL="0" indent="0">
              <a:buNone/>
              <a:defRPr sz="9120" b="1"/>
            </a:lvl1pPr>
            <a:lvl2pPr marL="1737360" indent="0">
              <a:buNone/>
              <a:defRPr sz="7600" b="1"/>
            </a:lvl2pPr>
            <a:lvl3pPr marL="3474720" indent="0">
              <a:buNone/>
              <a:defRPr sz="6840" b="1"/>
            </a:lvl3pPr>
            <a:lvl4pPr marL="5212080" indent="0">
              <a:buNone/>
              <a:defRPr sz="6080" b="1"/>
            </a:lvl4pPr>
            <a:lvl5pPr marL="6949440" indent="0">
              <a:buNone/>
              <a:defRPr sz="6080" b="1"/>
            </a:lvl5pPr>
            <a:lvl6pPr marL="8686800" indent="0">
              <a:buNone/>
              <a:defRPr sz="6080" b="1"/>
            </a:lvl6pPr>
            <a:lvl7pPr marL="10424160" indent="0">
              <a:buNone/>
              <a:defRPr sz="6080" b="1"/>
            </a:lvl7pPr>
            <a:lvl8pPr marL="12161520" indent="0">
              <a:buNone/>
              <a:defRPr sz="6080" b="1"/>
            </a:lvl8pPr>
            <a:lvl9pPr marL="13898880" indent="0">
              <a:buNone/>
              <a:defRPr sz="6080" b="1"/>
            </a:lvl9pPr>
          </a:lstStyle>
          <a:p>
            <a:pPr lvl="0"/>
            <a:r>
              <a:rPr lang="en-US"/>
              <a:t>Edit Master text styles</a:t>
            </a:r>
          </a:p>
        </p:txBody>
      </p:sp>
      <p:sp>
        <p:nvSpPr>
          <p:cNvPr id="6" name="Content Placeholder 5"/>
          <p:cNvSpPr>
            <a:spLocks noGrp="1"/>
          </p:cNvSpPr>
          <p:nvPr>
            <p:ph sz="quarter" idx="4"/>
          </p:nvPr>
        </p:nvSpPr>
        <p:spPr>
          <a:xfrm>
            <a:off x="17590772" y="14696440"/>
            <a:ext cx="14772086" cy="21616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E66B772-FC0B-AB47-87F8-22B8A822463B}" type="datetimeFigureOut">
              <a:rPr lang="en-US" smtClean="0"/>
              <a:t>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ED6A084-E730-0445-8863-0924CDB3E4D9}" type="slidenum">
              <a:rPr lang="en-US" smtClean="0"/>
              <a:t>‹#›</a:t>
            </a:fld>
            <a:endParaRPr lang="en-US"/>
          </a:p>
        </p:txBody>
      </p:sp>
    </p:spTree>
    <p:extLst>
      <p:ext uri="{BB962C8B-B14F-4D97-AF65-F5344CB8AC3E}">
        <p14:creationId xmlns:p14="http://schemas.microsoft.com/office/powerpoint/2010/main" val="1660365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E66B772-FC0B-AB47-87F8-22B8A822463B}" type="datetimeFigureOut">
              <a:rPr lang="en-US" smtClean="0"/>
              <a:t>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ED6A084-E730-0445-8863-0924CDB3E4D9}" type="slidenum">
              <a:rPr lang="en-US" smtClean="0"/>
              <a:t>‹#›</a:t>
            </a:fld>
            <a:endParaRPr lang="en-US"/>
          </a:p>
        </p:txBody>
      </p:sp>
    </p:spTree>
    <p:extLst>
      <p:ext uri="{BB962C8B-B14F-4D97-AF65-F5344CB8AC3E}">
        <p14:creationId xmlns:p14="http://schemas.microsoft.com/office/powerpoint/2010/main" val="75263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E66B772-FC0B-AB47-87F8-22B8A822463B}" type="datetimeFigureOut">
              <a:rPr lang="en-US" smtClean="0"/>
              <a:t>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ED6A084-E730-0445-8863-0924CDB3E4D9}" type="slidenum">
              <a:rPr lang="en-US" smtClean="0"/>
              <a:t>‹#›</a:t>
            </a:fld>
            <a:endParaRPr lang="en-US"/>
          </a:p>
        </p:txBody>
      </p:sp>
    </p:spTree>
    <p:extLst>
      <p:ext uri="{BB962C8B-B14F-4D97-AF65-F5344CB8AC3E}">
        <p14:creationId xmlns:p14="http://schemas.microsoft.com/office/powerpoint/2010/main" val="1332010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93396" y="2682240"/>
            <a:ext cx="11206876" cy="9387840"/>
          </a:xfrm>
        </p:spPr>
        <p:txBody>
          <a:bodyPr anchor="b"/>
          <a:lstStyle>
            <a:lvl1pPr>
              <a:defRPr sz="12160"/>
            </a:lvl1pPr>
          </a:lstStyle>
          <a:p>
            <a:r>
              <a:rPr lang="en-US"/>
              <a:t>Click to edit Master title style</a:t>
            </a:r>
            <a:endParaRPr lang="en-US" dirty="0"/>
          </a:p>
        </p:txBody>
      </p:sp>
      <p:sp>
        <p:nvSpPr>
          <p:cNvPr id="3" name="Content Placeholder 2"/>
          <p:cNvSpPr>
            <a:spLocks noGrp="1"/>
          </p:cNvSpPr>
          <p:nvPr>
            <p:ph idx="1"/>
          </p:nvPr>
        </p:nvSpPr>
        <p:spPr>
          <a:xfrm>
            <a:off x="14772086" y="5792902"/>
            <a:ext cx="17590770" cy="28591933"/>
          </a:xfrm>
        </p:spPr>
        <p:txBody>
          <a:bodyPr/>
          <a:lstStyle>
            <a:lvl1pPr>
              <a:defRPr sz="12160"/>
            </a:lvl1pPr>
            <a:lvl2pPr>
              <a:defRPr sz="10640"/>
            </a:lvl2pPr>
            <a:lvl3pPr>
              <a:defRPr sz="9120"/>
            </a:lvl3pPr>
            <a:lvl4pPr>
              <a:defRPr sz="7600"/>
            </a:lvl4pPr>
            <a:lvl5pPr>
              <a:defRPr sz="7600"/>
            </a:lvl5pPr>
            <a:lvl6pPr>
              <a:defRPr sz="7600"/>
            </a:lvl6pPr>
            <a:lvl7pPr>
              <a:defRPr sz="7600"/>
            </a:lvl7pPr>
            <a:lvl8pPr>
              <a:defRPr sz="7600"/>
            </a:lvl8pPr>
            <a:lvl9pPr>
              <a:defRPr sz="7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393396" y="12070080"/>
            <a:ext cx="11206876" cy="22361316"/>
          </a:xfrm>
        </p:spPr>
        <p:txBody>
          <a:bodyPr/>
          <a:lstStyle>
            <a:lvl1pPr marL="0" indent="0">
              <a:buNone/>
              <a:defRPr sz="6080"/>
            </a:lvl1pPr>
            <a:lvl2pPr marL="1737360" indent="0">
              <a:buNone/>
              <a:defRPr sz="5320"/>
            </a:lvl2pPr>
            <a:lvl3pPr marL="3474720" indent="0">
              <a:buNone/>
              <a:defRPr sz="4560"/>
            </a:lvl3pPr>
            <a:lvl4pPr marL="5212080" indent="0">
              <a:buNone/>
              <a:defRPr sz="3800"/>
            </a:lvl4pPr>
            <a:lvl5pPr marL="6949440" indent="0">
              <a:buNone/>
              <a:defRPr sz="3800"/>
            </a:lvl5pPr>
            <a:lvl6pPr marL="8686800" indent="0">
              <a:buNone/>
              <a:defRPr sz="3800"/>
            </a:lvl6pPr>
            <a:lvl7pPr marL="10424160" indent="0">
              <a:buNone/>
              <a:defRPr sz="3800"/>
            </a:lvl7pPr>
            <a:lvl8pPr marL="12161520" indent="0">
              <a:buNone/>
              <a:defRPr sz="3800"/>
            </a:lvl8pPr>
            <a:lvl9pPr marL="13898880" indent="0">
              <a:buNone/>
              <a:defRPr sz="3800"/>
            </a:lvl9pPr>
          </a:lstStyle>
          <a:p>
            <a:pPr lvl="0"/>
            <a:r>
              <a:rPr lang="en-US"/>
              <a:t>Edit Master text styles</a:t>
            </a:r>
          </a:p>
        </p:txBody>
      </p:sp>
      <p:sp>
        <p:nvSpPr>
          <p:cNvPr id="5" name="Date Placeholder 4"/>
          <p:cNvSpPr>
            <a:spLocks noGrp="1"/>
          </p:cNvSpPr>
          <p:nvPr>
            <p:ph type="dt" sz="half" idx="10"/>
          </p:nvPr>
        </p:nvSpPr>
        <p:spPr/>
        <p:txBody>
          <a:bodyPr/>
          <a:lstStyle/>
          <a:p>
            <a:fld id="{8E66B772-FC0B-AB47-87F8-22B8A822463B}" type="datetimeFigureOut">
              <a:rPr lang="en-US" smtClean="0"/>
              <a:t>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D6A084-E730-0445-8863-0924CDB3E4D9}" type="slidenum">
              <a:rPr lang="en-US" smtClean="0"/>
              <a:t>‹#›</a:t>
            </a:fld>
            <a:endParaRPr lang="en-US"/>
          </a:p>
        </p:txBody>
      </p:sp>
    </p:spTree>
    <p:extLst>
      <p:ext uri="{BB962C8B-B14F-4D97-AF65-F5344CB8AC3E}">
        <p14:creationId xmlns:p14="http://schemas.microsoft.com/office/powerpoint/2010/main" val="7111880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93396" y="2682240"/>
            <a:ext cx="11206876" cy="9387840"/>
          </a:xfrm>
        </p:spPr>
        <p:txBody>
          <a:bodyPr anchor="b"/>
          <a:lstStyle>
            <a:lvl1pPr>
              <a:defRPr sz="121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4772086" y="5792902"/>
            <a:ext cx="17590770" cy="28591933"/>
          </a:xfrm>
        </p:spPr>
        <p:txBody>
          <a:bodyPr anchor="t"/>
          <a:lstStyle>
            <a:lvl1pPr marL="0" indent="0">
              <a:buNone/>
              <a:defRPr sz="12160"/>
            </a:lvl1pPr>
            <a:lvl2pPr marL="1737360" indent="0">
              <a:buNone/>
              <a:defRPr sz="10640"/>
            </a:lvl2pPr>
            <a:lvl3pPr marL="3474720" indent="0">
              <a:buNone/>
              <a:defRPr sz="9120"/>
            </a:lvl3pPr>
            <a:lvl4pPr marL="5212080" indent="0">
              <a:buNone/>
              <a:defRPr sz="7600"/>
            </a:lvl4pPr>
            <a:lvl5pPr marL="6949440" indent="0">
              <a:buNone/>
              <a:defRPr sz="7600"/>
            </a:lvl5pPr>
            <a:lvl6pPr marL="8686800" indent="0">
              <a:buNone/>
              <a:defRPr sz="7600"/>
            </a:lvl6pPr>
            <a:lvl7pPr marL="10424160" indent="0">
              <a:buNone/>
              <a:defRPr sz="7600"/>
            </a:lvl7pPr>
            <a:lvl8pPr marL="12161520" indent="0">
              <a:buNone/>
              <a:defRPr sz="7600"/>
            </a:lvl8pPr>
            <a:lvl9pPr marL="13898880" indent="0">
              <a:buNone/>
              <a:defRPr sz="7600"/>
            </a:lvl9pPr>
          </a:lstStyle>
          <a:p>
            <a:r>
              <a:rPr lang="en-US"/>
              <a:t>Click icon to add picture</a:t>
            </a:r>
            <a:endParaRPr lang="en-US" dirty="0"/>
          </a:p>
        </p:txBody>
      </p:sp>
      <p:sp>
        <p:nvSpPr>
          <p:cNvPr id="4" name="Text Placeholder 3"/>
          <p:cNvSpPr>
            <a:spLocks noGrp="1"/>
          </p:cNvSpPr>
          <p:nvPr>
            <p:ph type="body" sz="half" idx="2"/>
          </p:nvPr>
        </p:nvSpPr>
        <p:spPr>
          <a:xfrm>
            <a:off x="2393396" y="12070080"/>
            <a:ext cx="11206876" cy="22361316"/>
          </a:xfrm>
        </p:spPr>
        <p:txBody>
          <a:bodyPr/>
          <a:lstStyle>
            <a:lvl1pPr marL="0" indent="0">
              <a:buNone/>
              <a:defRPr sz="6080"/>
            </a:lvl1pPr>
            <a:lvl2pPr marL="1737360" indent="0">
              <a:buNone/>
              <a:defRPr sz="5320"/>
            </a:lvl2pPr>
            <a:lvl3pPr marL="3474720" indent="0">
              <a:buNone/>
              <a:defRPr sz="4560"/>
            </a:lvl3pPr>
            <a:lvl4pPr marL="5212080" indent="0">
              <a:buNone/>
              <a:defRPr sz="3800"/>
            </a:lvl4pPr>
            <a:lvl5pPr marL="6949440" indent="0">
              <a:buNone/>
              <a:defRPr sz="3800"/>
            </a:lvl5pPr>
            <a:lvl6pPr marL="8686800" indent="0">
              <a:buNone/>
              <a:defRPr sz="3800"/>
            </a:lvl6pPr>
            <a:lvl7pPr marL="10424160" indent="0">
              <a:buNone/>
              <a:defRPr sz="3800"/>
            </a:lvl7pPr>
            <a:lvl8pPr marL="12161520" indent="0">
              <a:buNone/>
              <a:defRPr sz="3800"/>
            </a:lvl8pPr>
            <a:lvl9pPr marL="13898880" indent="0">
              <a:buNone/>
              <a:defRPr sz="3800"/>
            </a:lvl9pPr>
          </a:lstStyle>
          <a:p>
            <a:pPr lvl="0"/>
            <a:r>
              <a:rPr lang="en-US"/>
              <a:t>Edit Master text styles</a:t>
            </a:r>
          </a:p>
        </p:txBody>
      </p:sp>
      <p:sp>
        <p:nvSpPr>
          <p:cNvPr id="5" name="Date Placeholder 4"/>
          <p:cNvSpPr>
            <a:spLocks noGrp="1"/>
          </p:cNvSpPr>
          <p:nvPr>
            <p:ph type="dt" sz="half" idx="10"/>
          </p:nvPr>
        </p:nvSpPr>
        <p:spPr/>
        <p:txBody>
          <a:bodyPr/>
          <a:lstStyle/>
          <a:p>
            <a:fld id="{8E66B772-FC0B-AB47-87F8-22B8A822463B}" type="datetimeFigureOut">
              <a:rPr lang="en-US" smtClean="0"/>
              <a:t>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ED6A084-E730-0445-8863-0924CDB3E4D9}" type="slidenum">
              <a:rPr lang="en-US" smtClean="0"/>
              <a:t>‹#›</a:t>
            </a:fld>
            <a:endParaRPr lang="en-US"/>
          </a:p>
        </p:txBody>
      </p:sp>
    </p:spTree>
    <p:extLst>
      <p:ext uri="{BB962C8B-B14F-4D97-AF65-F5344CB8AC3E}">
        <p14:creationId xmlns:p14="http://schemas.microsoft.com/office/powerpoint/2010/main" val="3343660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388870" y="2142076"/>
            <a:ext cx="29969460" cy="777663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388870" y="10710333"/>
            <a:ext cx="29969460" cy="2552785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388870" y="37290595"/>
            <a:ext cx="7818120" cy="2142067"/>
          </a:xfrm>
          <a:prstGeom prst="rect">
            <a:avLst/>
          </a:prstGeom>
        </p:spPr>
        <p:txBody>
          <a:bodyPr vert="horz" lIns="91440" tIns="45720" rIns="91440" bIns="45720" rtlCol="0" anchor="ctr"/>
          <a:lstStyle>
            <a:lvl1pPr algn="l">
              <a:defRPr sz="4560">
                <a:solidFill>
                  <a:schemeClr val="tx1">
                    <a:tint val="75000"/>
                  </a:schemeClr>
                </a:solidFill>
              </a:defRPr>
            </a:lvl1pPr>
          </a:lstStyle>
          <a:p>
            <a:fld id="{8E66B772-FC0B-AB47-87F8-22B8A822463B}" type="datetimeFigureOut">
              <a:rPr lang="en-US" smtClean="0"/>
              <a:t>8/20/20</a:t>
            </a:fld>
            <a:endParaRPr lang="en-US"/>
          </a:p>
        </p:txBody>
      </p:sp>
      <p:sp>
        <p:nvSpPr>
          <p:cNvPr id="5" name="Footer Placeholder 4"/>
          <p:cNvSpPr>
            <a:spLocks noGrp="1"/>
          </p:cNvSpPr>
          <p:nvPr>
            <p:ph type="ftr" sz="quarter" idx="3"/>
          </p:nvPr>
        </p:nvSpPr>
        <p:spPr>
          <a:xfrm>
            <a:off x="11510010" y="37290595"/>
            <a:ext cx="11727180" cy="2142067"/>
          </a:xfrm>
          <a:prstGeom prst="rect">
            <a:avLst/>
          </a:prstGeom>
        </p:spPr>
        <p:txBody>
          <a:bodyPr vert="horz" lIns="91440" tIns="45720" rIns="91440" bIns="45720" rtlCol="0" anchor="ctr"/>
          <a:lstStyle>
            <a:lvl1pPr algn="ctr">
              <a:defRPr sz="45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4540210" y="37290595"/>
            <a:ext cx="7818120" cy="2142067"/>
          </a:xfrm>
          <a:prstGeom prst="rect">
            <a:avLst/>
          </a:prstGeom>
        </p:spPr>
        <p:txBody>
          <a:bodyPr vert="horz" lIns="91440" tIns="45720" rIns="91440" bIns="45720" rtlCol="0" anchor="ctr"/>
          <a:lstStyle>
            <a:lvl1pPr algn="r">
              <a:defRPr sz="4560">
                <a:solidFill>
                  <a:schemeClr val="tx1">
                    <a:tint val="75000"/>
                  </a:schemeClr>
                </a:solidFill>
              </a:defRPr>
            </a:lvl1pPr>
          </a:lstStyle>
          <a:p>
            <a:fld id="{CED6A084-E730-0445-8863-0924CDB3E4D9}" type="slidenum">
              <a:rPr lang="en-US" smtClean="0"/>
              <a:t>‹#›</a:t>
            </a:fld>
            <a:endParaRPr lang="en-US"/>
          </a:p>
        </p:txBody>
      </p:sp>
    </p:spTree>
    <p:extLst>
      <p:ext uri="{BB962C8B-B14F-4D97-AF65-F5344CB8AC3E}">
        <p14:creationId xmlns:p14="http://schemas.microsoft.com/office/powerpoint/2010/main" val="195156037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474720" rtl="0" eaLnBrk="1" latinLnBrk="0" hangingPunct="1">
        <a:lnSpc>
          <a:spcPct val="90000"/>
        </a:lnSpc>
        <a:spcBef>
          <a:spcPct val="0"/>
        </a:spcBef>
        <a:buNone/>
        <a:defRPr sz="16720" kern="1200">
          <a:solidFill>
            <a:schemeClr val="tx1"/>
          </a:solidFill>
          <a:latin typeface="+mj-lt"/>
          <a:ea typeface="+mj-ea"/>
          <a:cs typeface="+mj-cs"/>
        </a:defRPr>
      </a:lvl1pPr>
    </p:titleStyle>
    <p:bodyStyle>
      <a:lvl1pPr marL="868680" indent="-868680" algn="l" defTabSz="3474720" rtl="0" eaLnBrk="1" latinLnBrk="0" hangingPunct="1">
        <a:lnSpc>
          <a:spcPct val="90000"/>
        </a:lnSpc>
        <a:spcBef>
          <a:spcPts val="3800"/>
        </a:spcBef>
        <a:buFont typeface="Arial" panose="020B0604020202020204" pitchFamily="34" charset="0"/>
        <a:buChar char="•"/>
        <a:defRPr sz="10640" kern="1200">
          <a:solidFill>
            <a:schemeClr val="tx1"/>
          </a:solidFill>
          <a:latin typeface="+mn-lt"/>
          <a:ea typeface="+mn-ea"/>
          <a:cs typeface="+mn-cs"/>
        </a:defRPr>
      </a:lvl1pPr>
      <a:lvl2pPr marL="2606040" indent="-868680" algn="l" defTabSz="3474720" rtl="0" eaLnBrk="1" latinLnBrk="0" hangingPunct="1">
        <a:lnSpc>
          <a:spcPct val="90000"/>
        </a:lnSpc>
        <a:spcBef>
          <a:spcPts val="1900"/>
        </a:spcBef>
        <a:buFont typeface="Arial" panose="020B0604020202020204" pitchFamily="34" charset="0"/>
        <a:buChar char="•"/>
        <a:defRPr sz="9120" kern="1200">
          <a:solidFill>
            <a:schemeClr val="tx1"/>
          </a:solidFill>
          <a:latin typeface="+mn-lt"/>
          <a:ea typeface="+mn-ea"/>
          <a:cs typeface="+mn-cs"/>
        </a:defRPr>
      </a:lvl2pPr>
      <a:lvl3pPr marL="4343400" indent="-868680" algn="l" defTabSz="3474720" rtl="0" eaLnBrk="1" latinLnBrk="0" hangingPunct="1">
        <a:lnSpc>
          <a:spcPct val="90000"/>
        </a:lnSpc>
        <a:spcBef>
          <a:spcPts val="1900"/>
        </a:spcBef>
        <a:buFont typeface="Arial" panose="020B0604020202020204" pitchFamily="34" charset="0"/>
        <a:buChar char="•"/>
        <a:defRPr sz="7600" kern="1200">
          <a:solidFill>
            <a:schemeClr val="tx1"/>
          </a:solidFill>
          <a:latin typeface="+mn-lt"/>
          <a:ea typeface="+mn-ea"/>
          <a:cs typeface="+mn-cs"/>
        </a:defRPr>
      </a:lvl3pPr>
      <a:lvl4pPr marL="6080760" indent="-868680" algn="l" defTabSz="3474720" rtl="0" eaLnBrk="1" latinLnBrk="0" hangingPunct="1">
        <a:lnSpc>
          <a:spcPct val="90000"/>
        </a:lnSpc>
        <a:spcBef>
          <a:spcPts val="1900"/>
        </a:spcBef>
        <a:buFont typeface="Arial" panose="020B0604020202020204" pitchFamily="34" charset="0"/>
        <a:buChar char="•"/>
        <a:defRPr sz="6840" kern="1200">
          <a:solidFill>
            <a:schemeClr val="tx1"/>
          </a:solidFill>
          <a:latin typeface="+mn-lt"/>
          <a:ea typeface="+mn-ea"/>
          <a:cs typeface="+mn-cs"/>
        </a:defRPr>
      </a:lvl4pPr>
      <a:lvl5pPr marL="7818120" indent="-868680" algn="l" defTabSz="3474720" rtl="0" eaLnBrk="1" latinLnBrk="0" hangingPunct="1">
        <a:lnSpc>
          <a:spcPct val="90000"/>
        </a:lnSpc>
        <a:spcBef>
          <a:spcPts val="1900"/>
        </a:spcBef>
        <a:buFont typeface="Arial" panose="020B0604020202020204" pitchFamily="34" charset="0"/>
        <a:buChar char="•"/>
        <a:defRPr sz="6840" kern="1200">
          <a:solidFill>
            <a:schemeClr val="tx1"/>
          </a:solidFill>
          <a:latin typeface="+mn-lt"/>
          <a:ea typeface="+mn-ea"/>
          <a:cs typeface="+mn-cs"/>
        </a:defRPr>
      </a:lvl5pPr>
      <a:lvl6pPr marL="9555480" indent="-868680" algn="l" defTabSz="3474720" rtl="0" eaLnBrk="1" latinLnBrk="0" hangingPunct="1">
        <a:lnSpc>
          <a:spcPct val="90000"/>
        </a:lnSpc>
        <a:spcBef>
          <a:spcPts val="1900"/>
        </a:spcBef>
        <a:buFont typeface="Arial" panose="020B0604020202020204" pitchFamily="34" charset="0"/>
        <a:buChar char="•"/>
        <a:defRPr sz="6840" kern="1200">
          <a:solidFill>
            <a:schemeClr val="tx1"/>
          </a:solidFill>
          <a:latin typeface="+mn-lt"/>
          <a:ea typeface="+mn-ea"/>
          <a:cs typeface="+mn-cs"/>
        </a:defRPr>
      </a:lvl6pPr>
      <a:lvl7pPr marL="11292840" indent="-868680" algn="l" defTabSz="3474720" rtl="0" eaLnBrk="1" latinLnBrk="0" hangingPunct="1">
        <a:lnSpc>
          <a:spcPct val="90000"/>
        </a:lnSpc>
        <a:spcBef>
          <a:spcPts val="1900"/>
        </a:spcBef>
        <a:buFont typeface="Arial" panose="020B0604020202020204" pitchFamily="34" charset="0"/>
        <a:buChar char="•"/>
        <a:defRPr sz="6840" kern="1200">
          <a:solidFill>
            <a:schemeClr val="tx1"/>
          </a:solidFill>
          <a:latin typeface="+mn-lt"/>
          <a:ea typeface="+mn-ea"/>
          <a:cs typeface="+mn-cs"/>
        </a:defRPr>
      </a:lvl7pPr>
      <a:lvl8pPr marL="13030200" indent="-868680" algn="l" defTabSz="3474720" rtl="0" eaLnBrk="1" latinLnBrk="0" hangingPunct="1">
        <a:lnSpc>
          <a:spcPct val="90000"/>
        </a:lnSpc>
        <a:spcBef>
          <a:spcPts val="1900"/>
        </a:spcBef>
        <a:buFont typeface="Arial" panose="020B0604020202020204" pitchFamily="34" charset="0"/>
        <a:buChar char="•"/>
        <a:defRPr sz="6840" kern="1200">
          <a:solidFill>
            <a:schemeClr val="tx1"/>
          </a:solidFill>
          <a:latin typeface="+mn-lt"/>
          <a:ea typeface="+mn-ea"/>
          <a:cs typeface="+mn-cs"/>
        </a:defRPr>
      </a:lvl8pPr>
      <a:lvl9pPr marL="14767560" indent="-868680" algn="l" defTabSz="3474720" rtl="0" eaLnBrk="1" latinLnBrk="0" hangingPunct="1">
        <a:lnSpc>
          <a:spcPct val="90000"/>
        </a:lnSpc>
        <a:spcBef>
          <a:spcPts val="1900"/>
        </a:spcBef>
        <a:buFont typeface="Arial" panose="020B0604020202020204" pitchFamily="34" charset="0"/>
        <a:buChar char="•"/>
        <a:defRPr sz="6840" kern="1200">
          <a:solidFill>
            <a:schemeClr val="tx1"/>
          </a:solidFill>
          <a:latin typeface="+mn-lt"/>
          <a:ea typeface="+mn-ea"/>
          <a:cs typeface="+mn-cs"/>
        </a:defRPr>
      </a:lvl9pPr>
    </p:bodyStyle>
    <p:otherStyle>
      <a:defPPr>
        <a:defRPr lang="en-US"/>
      </a:defPPr>
      <a:lvl1pPr marL="0" algn="l" defTabSz="3474720" rtl="0" eaLnBrk="1" latinLnBrk="0" hangingPunct="1">
        <a:defRPr sz="6840" kern="1200">
          <a:solidFill>
            <a:schemeClr val="tx1"/>
          </a:solidFill>
          <a:latin typeface="+mn-lt"/>
          <a:ea typeface="+mn-ea"/>
          <a:cs typeface="+mn-cs"/>
        </a:defRPr>
      </a:lvl1pPr>
      <a:lvl2pPr marL="1737360" algn="l" defTabSz="3474720" rtl="0" eaLnBrk="1" latinLnBrk="0" hangingPunct="1">
        <a:defRPr sz="6840" kern="1200">
          <a:solidFill>
            <a:schemeClr val="tx1"/>
          </a:solidFill>
          <a:latin typeface="+mn-lt"/>
          <a:ea typeface="+mn-ea"/>
          <a:cs typeface="+mn-cs"/>
        </a:defRPr>
      </a:lvl2pPr>
      <a:lvl3pPr marL="3474720" algn="l" defTabSz="3474720" rtl="0" eaLnBrk="1" latinLnBrk="0" hangingPunct="1">
        <a:defRPr sz="6840" kern="1200">
          <a:solidFill>
            <a:schemeClr val="tx1"/>
          </a:solidFill>
          <a:latin typeface="+mn-lt"/>
          <a:ea typeface="+mn-ea"/>
          <a:cs typeface="+mn-cs"/>
        </a:defRPr>
      </a:lvl3pPr>
      <a:lvl4pPr marL="5212080" algn="l" defTabSz="3474720" rtl="0" eaLnBrk="1" latinLnBrk="0" hangingPunct="1">
        <a:defRPr sz="6840" kern="1200">
          <a:solidFill>
            <a:schemeClr val="tx1"/>
          </a:solidFill>
          <a:latin typeface="+mn-lt"/>
          <a:ea typeface="+mn-ea"/>
          <a:cs typeface="+mn-cs"/>
        </a:defRPr>
      </a:lvl4pPr>
      <a:lvl5pPr marL="6949440" algn="l" defTabSz="3474720" rtl="0" eaLnBrk="1" latinLnBrk="0" hangingPunct="1">
        <a:defRPr sz="6840" kern="1200">
          <a:solidFill>
            <a:schemeClr val="tx1"/>
          </a:solidFill>
          <a:latin typeface="+mn-lt"/>
          <a:ea typeface="+mn-ea"/>
          <a:cs typeface="+mn-cs"/>
        </a:defRPr>
      </a:lvl5pPr>
      <a:lvl6pPr marL="8686800" algn="l" defTabSz="3474720" rtl="0" eaLnBrk="1" latinLnBrk="0" hangingPunct="1">
        <a:defRPr sz="6840" kern="1200">
          <a:solidFill>
            <a:schemeClr val="tx1"/>
          </a:solidFill>
          <a:latin typeface="+mn-lt"/>
          <a:ea typeface="+mn-ea"/>
          <a:cs typeface="+mn-cs"/>
        </a:defRPr>
      </a:lvl6pPr>
      <a:lvl7pPr marL="10424160" algn="l" defTabSz="3474720" rtl="0" eaLnBrk="1" latinLnBrk="0" hangingPunct="1">
        <a:defRPr sz="6840" kern="1200">
          <a:solidFill>
            <a:schemeClr val="tx1"/>
          </a:solidFill>
          <a:latin typeface="+mn-lt"/>
          <a:ea typeface="+mn-ea"/>
          <a:cs typeface="+mn-cs"/>
        </a:defRPr>
      </a:lvl7pPr>
      <a:lvl8pPr marL="12161520" algn="l" defTabSz="3474720" rtl="0" eaLnBrk="1" latinLnBrk="0" hangingPunct="1">
        <a:defRPr sz="6840" kern="1200">
          <a:solidFill>
            <a:schemeClr val="tx1"/>
          </a:solidFill>
          <a:latin typeface="+mn-lt"/>
          <a:ea typeface="+mn-ea"/>
          <a:cs typeface="+mn-cs"/>
        </a:defRPr>
      </a:lvl8pPr>
      <a:lvl9pPr marL="13898880" algn="l" defTabSz="3474720" rtl="0" eaLnBrk="1" latinLnBrk="0" hangingPunct="1">
        <a:defRPr sz="68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tiff"/><Relationship Id="rId13" Type="http://schemas.openxmlformats.org/officeDocument/2006/relationships/image" Target="../media/image11.tiff"/><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0.tiff"/><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tiff"/><Relationship Id="rId11" Type="http://schemas.openxmlformats.org/officeDocument/2006/relationships/image" Target="../media/image9.tiff"/><Relationship Id="rId5" Type="http://schemas.openxmlformats.org/officeDocument/2006/relationships/image" Target="../media/image4.png"/><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tiff"/></Relationships>
</file>

<file path=ppt/slides/_rels/slide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BE9EF"/>
        </a:solidFill>
        <a:effectLst/>
      </p:bgPr>
    </p:bg>
    <p:spTree>
      <p:nvGrpSpPr>
        <p:cNvPr id="1" name=""/>
        <p:cNvGrpSpPr/>
        <p:nvPr/>
      </p:nvGrpSpPr>
      <p:grpSpPr>
        <a:xfrm>
          <a:off x="0" y="0"/>
          <a:ext cx="0" cy="0"/>
          <a:chOff x="0" y="0"/>
          <a:chExt cx="0" cy="0"/>
        </a:xfrm>
      </p:grpSpPr>
      <p:grpSp>
        <p:nvGrpSpPr>
          <p:cNvPr id="120" name="Group 119">
            <a:extLst>
              <a:ext uri="{FF2B5EF4-FFF2-40B4-BE49-F238E27FC236}">
                <a16:creationId xmlns:a16="http://schemas.microsoft.com/office/drawing/2014/main" id="{0084DE99-61F2-7342-A724-2EA7E7C6B5F7}"/>
              </a:ext>
            </a:extLst>
          </p:cNvPr>
          <p:cNvGrpSpPr/>
          <p:nvPr/>
        </p:nvGrpSpPr>
        <p:grpSpPr>
          <a:xfrm>
            <a:off x="9503473" y="28791138"/>
            <a:ext cx="7862794" cy="6777602"/>
            <a:chOff x="10357934" y="30342183"/>
            <a:chExt cx="5463713" cy="5463713"/>
          </a:xfrm>
        </p:grpSpPr>
        <p:pic>
          <p:nvPicPr>
            <p:cNvPr id="82" name="Picture 81">
              <a:extLst>
                <a:ext uri="{FF2B5EF4-FFF2-40B4-BE49-F238E27FC236}">
                  <a16:creationId xmlns:a16="http://schemas.microsoft.com/office/drawing/2014/main" id="{2C956486-14AE-B94B-8873-7B571F0A77D5}"/>
                </a:ext>
              </a:extLst>
            </p:cNvPr>
            <p:cNvPicPr>
              <a:picLocks noChangeAspect="1"/>
            </p:cNvPicPr>
            <p:nvPr/>
          </p:nvPicPr>
          <p:blipFill>
            <a:blip r:embed="rId2"/>
            <a:stretch>
              <a:fillRect/>
            </a:stretch>
          </p:blipFill>
          <p:spPr>
            <a:xfrm>
              <a:off x="10357934" y="30342183"/>
              <a:ext cx="5463713" cy="5463713"/>
            </a:xfrm>
            <a:prstGeom prst="rect">
              <a:avLst/>
            </a:prstGeom>
          </p:spPr>
        </p:pic>
        <p:cxnSp>
          <p:nvCxnSpPr>
            <p:cNvPr id="103" name="Straight Connector 102">
              <a:extLst>
                <a:ext uri="{FF2B5EF4-FFF2-40B4-BE49-F238E27FC236}">
                  <a16:creationId xmlns:a16="http://schemas.microsoft.com/office/drawing/2014/main" id="{C5FEE64C-2377-BA47-939B-234AA2A0EBB0}"/>
                </a:ext>
              </a:extLst>
            </p:cNvPr>
            <p:cNvCxnSpPr>
              <a:cxnSpLocks/>
            </p:cNvCxnSpPr>
            <p:nvPr/>
          </p:nvCxnSpPr>
          <p:spPr>
            <a:xfrm>
              <a:off x="12694481" y="33194255"/>
              <a:ext cx="0" cy="864714"/>
            </a:xfrm>
            <a:prstGeom prst="line">
              <a:avLst/>
            </a:prstGeom>
            <a:ln w="22225">
              <a:solidFill>
                <a:srgbClr val="77433C"/>
              </a:solidFill>
              <a:headEnd type="oval" w="med" len="med"/>
              <a:tailEnd type="oval"/>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B7640ADC-B8FF-6543-9AC2-E996110F48B8}"/>
                </a:ext>
              </a:extLst>
            </p:cNvPr>
            <p:cNvSpPr txBox="1"/>
            <p:nvPr/>
          </p:nvSpPr>
          <p:spPr>
            <a:xfrm>
              <a:off x="12864035" y="33226502"/>
              <a:ext cx="841514" cy="490083"/>
            </a:xfrm>
            <a:prstGeom prst="rect">
              <a:avLst/>
            </a:prstGeom>
            <a:noFill/>
          </p:spPr>
          <p:txBody>
            <a:bodyPr wrap="square" rtlCol="0">
              <a:spAutoFit/>
            </a:bodyPr>
            <a:lstStyle/>
            <a:p>
              <a:r>
                <a:rPr lang="en-US" sz="3600" dirty="0">
                  <a:solidFill>
                    <a:srgbClr val="77433C"/>
                  </a:solidFill>
                  <a:latin typeface="Inconsolata Medium" pitchFamily="49" charset="77"/>
                  <a:ea typeface="Inconsolata Medium" pitchFamily="49" charset="77"/>
                </a:rPr>
                <a:t>3:58</a:t>
              </a:r>
            </a:p>
          </p:txBody>
        </p:sp>
      </p:grpSp>
      <p:pic>
        <p:nvPicPr>
          <p:cNvPr id="99" name="Picture 98">
            <a:extLst>
              <a:ext uri="{FF2B5EF4-FFF2-40B4-BE49-F238E27FC236}">
                <a16:creationId xmlns:a16="http://schemas.microsoft.com/office/drawing/2014/main" id="{06AA6F26-0771-7748-91D5-E7D43A2B7443}"/>
              </a:ext>
            </a:extLst>
          </p:cNvPr>
          <p:cNvPicPr>
            <a:picLocks noChangeAspect="1"/>
          </p:cNvPicPr>
          <p:nvPr/>
        </p:nvPicPr>
        <p:blipFill rotWithShape="1">
          <a:blip r:embed="rId3"/>
          <a:srcRect l="12613" t="12209" r="10458" b="5628"/>
          <a:stretch/>
        </p:blipFill>
        <p:spPr>
          <a:xfrm>
            <a:off x="3800476" y="6432490"/>
            <a:ext cx="14479605" cy="12887277"/>
          </a:xfrm>
          <a:prstGeom prst="rect">
            <a:avLst/>
          </a:prstGeom>
        </p:spPr>
      </p:pic>
      <p:sp>
        <p:nvSpPr>
          <p:cNvPr id="4" name="Rectangle 3">
            <a:extLst>
              <a:ext uri="{FF2B5EF4-FFF2-40B4-BE49-F238E27FC236}">
                <a16:creationId xmlns:a16="http://schemas.microsoft.com/office/drawing/2014/main" id="{13C63CAB-E3BB-C74F-B1D0-9FB5D6870E34}"/>
              </a:ext>
            </a:extLst>
          </p:cNvPr>
          <p:cNvSpPr/>
          <p:nvPr/>
        </p:nvSpPr>
        <p:spPr>
          <a:xfrm>
            <a:off x="18745200" y="1676400"/>
            <a:ext cx="14478000" cy="6214826"/>
          </a:xfrm>
          <a:prstGeom prst="rect">
            <a:avLst/>
          </a:prstGeom>
          <a:solidFill>
            <a:srgbClr val="FFE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1FEE3C5-CCD8-204E-B745-6386099780AF}"/>
              </a:ext>
            </a:extLst>
          </p:cNvPr>
          <p:cNvSpPr/>
          <p:nvPr/>
        </p:nvSpPr>
        <p:spPr>
          <a:xfrm>
            <a:off x="18745200" y="8881886"/>
            <a:ext cx="14478000" cy="6479976"/>
          </a:xfrm>
          <a:prstGeom prst="rect">
            <a:avLst/>
          </a:prstGeom>
          <a:solidFill>
            <a:srgbClr val="FFE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F13BB431-6FDA-AA45-8BC3-4F738288C910}"/>
              </a:ext>
            </a:extLst>
          </p:cNvPr>
          <p:cNvSpPr/>
          <p:nvPr/>
        </p:nvSpPr>
        <p:spPr>
          <a:xfrm>
            <a:off x="18745200" y="16532365"/>
            <a:ext cx="14478000" cy="8876516"/>
          </a:xfrm>
          <a:prstGeom prst="rect">
            <a:avLst/>
          </a:prstGeom>
          <a:solidFill>
            <a:srgbClr val="FFE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Pentagon 8">
            <a:extLst>
              <a:ext uri="{FF2B5EF4-FFF2-40B4-BE49-F238E27FC236}">
                <a16:creationId xmlns:a16="http://schemas.microsoft.com/office/drawing/2014/main" id="{C58552FA-C1F8-8245-95E7-2C5E25E678A2}"/>
              </a:ext>
            </a:extLst>
          </p:cNvPr>
          <p:cNvSpPr/>
          <p:nvPr/>
        </p:nvSpPr>
        <p:spPr>
          <a:xfrm>
            <a:off x="18745201" y="16532365"/>
            <a:ext cx="7239000" cy="1828800"/>
          </a:xfrm>
          <a:prstGeom prst="homePlate">
            <a:avLst/>
          </a:prstGeom>
          <a:solidFill>
            <a:srgbClr val="C2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A763E01-BAD2-F84B-B2FB-B6627AD47138}"/>
              </a:ext>
            </a:extLst>
          </p:cNvPr>
          <p:cNvSpPr txBox="1"/>
          <p:nvPr/>
        </p:nvSpPr>
        <p:spPr>
          <a:xfrm>
            <a:off x="1988448" y="656589"/>
            <a:ext cx="15149260" cy="4154984"/>
          </a:xfrm>
          <a:prstGeom prst="rect">
            <a:avLst/>
          </a:prstGeom>
          <a:noFill/>
        </p:spPr>
        <p:txBody>
          <a:bodyPr wrap="square" rtlCol="0">
            <a:spAutoFit/>
          </a:bodyPr>
          <a:lstStyle/>
          <a:p>
            <a:pPr algn="ctr"/>
            <a:r>
              <a:rPr lang="en-US" sz="8800" b="1" dirty="0">
                <a:solidFill>
                  <a:srgbClr val="C18375"/>
                </a:solidFill>
                <a:latin typeface="Inconsolata SemiExpanded ExtraB" pitchFamily="49" charset="77"/>
                <a:ea typeface="Inconsolata SemiExpanded ExtraB" pitchFamily="49" charset="77"/>
              </a:rPr>
              <a:t>Using Data from </a:t>
            </a:r>
          </a:p>
          <a:p>
            <a:pPr algn="ctr"/>
            <a:r>
              <a:rPr lang="en-US" sz="8800" b="1" dirty="0">
                <a:solidFill>
                  <a:srgbClr val="C18375"/>
                </a:solidFill>
                <a:latin typeface="Inconsolata SemiExpanded ExtraB" pitchFamily="49" charset="77"/>
                <a:ea typeface="Inconsolata SemiExpanded ExtraB" pitchFamily="49" charset="77"/>
              </a:rPr>
              <a:t>InSight to Explain and Locate Marsquakes</a:t>
            </a:r>
            <a:endParaRPr lang="en-US" sz="23900" b="1" spc="300" dirty="0">
              <a:solidFill>
                <a:srgbClr val="C18375"/>
              </a:solidFill>
              <a:latin typeface="Inconsolata SemiExpanded ExtraB" pitchFamily="49" charset="77"/>
              <a:ea typeface="Inconsolata SemiExpanded ExtraB" pitchFamily="49" charset="77"/>
            </a:endParaRPr>
          </a:p>
        </p:txBody>
      </p:sp>
      <p:sp>
        <p:nvSpPr>
          <p:cNvPr id="11" name="TextBox 10">
            <a:extLst>
              <a:ext uri="{FF2B5EF4-FFF2-40B4-BE49-F238E27FC236}">
                <a16:creationId xmlns:a16="http://schemas.microsoft.com/office/drawing/2014/main" id="{CF1B9109-067B-9049-9764-F71EB23D37B0}"/>
              </a:ext>
            </a:extLst>
          </p:cNvPr>
          <p:cNvSpPr txBox="1"/>
          <p:nvPr/>
        </p:nvSpPr>
        <p:spPr>
          <a:xfrm>
            <a:off x="2107874" y="4775878"/>
            <a:ext cx="13246426" cy="707886"/>
          </a:xfrm>
          <a:prstGeom prst="rect">
            <a:avLst/>
          </a:prstGeom>
          <a:noFill/>
        </p:spPr>
        <p:txBody>
          <a:bodyPr wrap="square" rtlCol="0">
            <a:spAutoFit/>
          </a:bodyPr>
          <a:lstStyle/>
          <a:p>
            <a:pPr algn="ctr"/>
            <a:r>
              <a:rPr lang="en-US" sz="4000" dirty="0">
                <a:solidFill>
                  <a:srgbClr val="C28274"/>
                </a:solidFill>
                <a:latin typeface="Inconsolata SemiCondensed Light" pitchFamily="49" charset="77"/>
                <a:ea typeface="Inconsolata SemiCondensed Light" pitchFamily="49" charset="77"/>
              </a:rPr>
              <a:t>Maddy Sita</a:t>
            </a:r>
            <a:r>
              <a:rPr lang="en-US" sz="4000" baseline="30000" dirty="0">
                <a:solidFill>
                  <a:srgbClr val="C28274"/>
                </a:solidFill>
                <a:latin typeface="Inconsolata SemiCondensed Light" pitchFamily="49" charset="77"/>
                <a:ea typeface="Inconsolata SemiCondensed Light" pitchFamily="49" charset="77"/>
              </a:rPr>
              <a:t>1</a:t>
            </a:r>
            <a:r>
              <a:rPr lang="en-US" sz="4000" dirty="0">
                <a:solidFill>
                  <a:srgbClr val="C28274"/>
                </a:solidFill>
                <a:latin typeface="Inconsolata SemiCondensed Light" pitchFamily="49" charset="77"/>
                <a:ea typeface="Inconsolata SemiCondensed Light" pitchFamily="49" charset="77"/>
              </a:rPr>
              <a:t> &amp; Suzan van der Lee</a:t>
            </a:r>
            <a:r>
              <a:rPr lang="en-US" sz="4000" baseline="30000" dirty="0">
                <a:solidFill>
                  <a:srgbClr val="C28274"/>
                </a:solidFill>
                <a:latin typeface="Inconsolata SemiCondensed Light" pitchFamily="49" charset="77"/>
                <a:ea typeface="Inconsolata SemiCondensed Light" pitchFamily="49" charset="77"/>
              </a:rPr>
              <a:t>2</a:t>
            </a:r>
            <a:r>
              <a:rPr lang="en-US" sz="4000" dirty="0">
                <a:solidFill>
                  <a:srgbClr val="C28274"/>
                </a:solidFill>
                <a:latin typeface="Inconsolata SemiCondensed Light" pitchFamily="49" charset="77"/>
                <a:ea typeface="Inconsolata SemiCondensed Light" pitchFamily="49" charset="77"/>
              </a:rPr>
              <a:t> </a:t>
            </a:r>
          </a:p>
        </p:txBody>
      </p:sp>
      <p:sp>
        <p:nvSpPr>
          <p:cNvPr id="12" name="TextBox 11">
            <a:extLst>
              <a:ext uri="{FF2B5EF4-FFF2-40B4-BE49-F238E27FC236}">
                <a16:creationId xmlns:a16="http://schemas.microsoft.com/office/drawing/2014/main" id="{E5905329-5939-E540-91DC-13705FB6F58A}"/>
              </a:ext>
            </a:extLst>
          </p:cNvPr>
          <p:cNvSpPr txBox="1"/>
          <p:nvPr/>
        </p:nvSpPr>
        <p:spPr>
          <a:xfrm>
            <a:off x="2107874" y="5310307"/>
            <a:ext cx="13246426" cy="646331"/>
          </a:xfrm>
          <a:prstGeom prst="rect">
            <a:avLst/>
          </a:prstGeom>
          <a:noFill/>
        </p:spPr>
        <p:txBody>
          <a:bodyPr wrap="square" rtlCol="0">
            <a:spAutoFit/>
          </a:bodyPr>
          <a:lstStyle/>
          <a:p>
            <a:pPr algn="ctr"/>
            <a:r>
              <a:rPr lang="en-US" sz="3600" baseline="30000" dirty="0">
                <a:solidFill>
                  <a:srgbClr val="C28274"/>
                </a:solidFill>
                <a:latin typeface="Inconsolata Condensed Light" pitchFamily="49" charset="77"/>
                <a:ea typeface="Inconsolata Condensed Light" pitchFamily="49" charset="77"/>
              </a:rPr>
              <a:t>1 </a:t>
            </a:r>
            <a:r>
              <a:rPr lang="en-US" sz="3600" dirty="0">
                <a:solidFill>
                  <a:srgbClr val="C28274"/>
                </a:solidFill>
                <a:latin typeface="Inconsolata Condensed Light" pitchFamily="49" charset="77"/>
                <a:ea typeface="Inconsolata Condensed Light" pitchFamily="49" charset="77"/>
              </a:rPr>
              <a:t>University of Virginia, </a:t>
            </a:r>
            <a:r>
              <a:rPr lang="en-US" sz="3600" baseline="30000" dirty="0">
                <a:solidFill>
                  <a:srgbClr val="C28274"/>
                </a:solidFill>
                <a:latin typeface="Inconsolata Condensed Light" pitchFamily="49" charset="77"/>
                <a:ea typeface="Inconsolata Condensed Light" pitchFamily="49" charset="77"/>
              </a:rPr>
              <a:t>2 </a:t>
            </a:r>
            <a:r>
              <a:rPr lang="en-US" sz="3600" dirty="0">
                <a:solidFill>
                  <a:srgbClr val="C28274"/>
                </a:solidFill>
                <a:latin typeface="Inconsolata Condensed Light" pitchFamily="49" charset="77"/>
                <a:ea typeface="Inconsolata Condensed Light" pitchFamily="49" charset="77"/>
              </a:rPr>
              <a:t>Northwestern University</a:t>
            </a:r>
          </a:p>
        </p:txBody>
      </p:sp>
      <p:sp>
        <p:nvSpPr>
          <p:cNvPr id="13" name="Pentagon 12">
            <a:extLst>
              <a:ext uri="{FF2B5EF4-FFF2-40B4-BE49-F238E27FC236}">
                <a16:creationId xmlns:a16="http://schemas.microsoft.com/office/drawing/2014/main" id="{D1299878-3EEC-A44E-8739-18B3DCED06FF}"/>
              </a:ext>
            </a:extLst>
          </p:cNvPr>
          <p:cNvSpPr/>
          <p:nvPr/>
        </p:nvSpPr>
        <p:spPr>
          <a:xfrm>
            <a:off x="0" y="36195000"/>
            <a:ext cx="32461200" cy="4038600"/>
          </a:xfrm>
          <a:prstGeom prst="homePlate">
            <a:avLst/>
          </a:prstGeom>
          <a:solidFill>
            <a:srgbClr val="C2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hevron 1">
            <a:extLst>
              <a:ext uri="{FF2B5EF4-FFF2-40B4-BE49-F238E27FC236}">
                <a16:creationId xmlns:a16="http://schemas.microsoft.com/office/drawing/2014/main" id="{875960EA-8F57-5F45-BA23-D05234862B89}"/>
              </a:ext>
            </a:extLst>
          </p:cNvPr>
          <p:cNvSpPr/>
          <p:nvPr/>
        </p:nvSpPr>
        <p:spPr>
          <a:xfrm>
            <a:off x="30632400" y="36195000"/>
            <a:ext cx="4191000" cy="4038600"/>
          </a:xfrm>
          <a:prstGeom prst="chevron">
            <a:avLst/>
          </a:prstGeom>
          <a:solidFill>
            <a:srgbClr val="C2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TextBox 18">
            <a:extLst>
              <a:ext uri="{FF2B5EF4-FFF2-40B4-BE49-F238E27FC236}">
                <a16:creationId xmlns:a16="http://schemas.microsoft.com/office/drawing/2014/main" id="{6F4D0C4D-67C4-444F-8CB5-3C33B39EEA26}"/>
              </a:ext>
            </a:extLst>
          </p:cNvPr>
          <p:cNvSpPr txBox="1"/>
          <p:nvPr/>
        </p:nvSpPr>
        <p:spPr>
          <a:xfrm>
            <a:off x="309462" y="36521769"/>
            <a:ext cx="17205843" cy="923330"/>
          </a:xfrm>
          <a:prstGeom prst="rect">
            <a:avLst/>
          </a:prstGeom>
          <a:noFill/>
        </p:spPr>
        <p:txBody>
          <a:bodyPr wrap="square" rtlCol="0">
            <a:spAutoFit/>
          </a:bodyPr>
          <a:lstStyle/>
          <a:p>
            <a:r>
              <a:rPr lang="en-US" sz="1800" dirty="0">
                <a:solidFill>
                  <a:schemeClr val="bg1"/>
                </a:solidFill>
                <a:latin typeface="Fira Sans" panose="020B0503050000020004" pitchFamily="34" charset="0"/>
                <a:ea typeface="Roboto" panose="02000000000000000000" pitchFamily="2" charset="0"/>
              </a:rPr>
              <a:t>This material is based upon work supported by the National Science Foundation under Grant No. AST-1757792, a Research Experiences for Undergraduates (REU) grant awarded to CIERA at Northwestern University. Any opinions, findings, and conclusions or recommendations expressed in this material are those of the author(s) and do not necessarily reflect the views of the National Science Foundation.</a:t>
            </a:r>
          </a:p>
        </p:txBody>
      </p:sp>
      <p:pic>
        <p:nvPicPr>
          <p:cNvPr id="21" name="Picture 20">
            <a:extLst>
              <a:ext uri="{FF2B5EF4-FFF2-40B4-BE49-F238E27FC236}">
                <a16:creationId xmlns:a16="http://schemas.microsoft.com/office/drawing/2014/main" id="{56284ED6-009F-4841-A22F-C4D47FED1004}"/>
              </a:ext>
            </a:extLst>
          </p:cNvPr>
          <p:cNvPicPr>
            <a:picLocks noChangeAspect="1"/>
          </p:cNvPicPr>
          <p:nvPr/>
        </p:nvPicPr>
        <p:blipFill>
          <a:blip r:embed="rId4"/>
          <a:stretch>
            <a:fillRect/>
          </a:stretch>
        </p:blipFill>
        <p:spPr>
          <a:xfrm>
            <a:off x="22292950" y="36876084"/>
            <a:ext cx="5901283" cy="2773160"/>
          </a:xfrm>
          <a:prstGeom prst="rect">
            <a:avLst/>
          </a:prstGeom>
        </p:spPr>
      </p:pic>
      <p:pic>
        <p:nvPicPr>
          <p:cNvPr id="22" name="Picture 21">
            <a:extLst>
              <a:ext uri="{FF2B5EF4-FFF2-40B4-BE49-F238E27FC236}">
                <a16:creationId xmlns:a16="http://schemas.microsoft.com/office/drawing/2014/main" id="{E0BE7134-F8E2-4E4E-9783-4216AC6C0831}"/>
              </a:ext>
            </a:extLst>
          </p:cNvPr>
          <p:cNvPicPr>
            <a:picLocks noChangeAspect="1"/>
          </p:cNvPicPr>
          <p:nvPr/>
        </p:nvPicPr>
        <p:blipFill>
          <a:blip r:embed="rId5">
            <a:lum bright="70000" contrast="-70000"/>
            <a:extLst>
              <a:ext uri="{BEBA8EAE-BF5A-486C-A8C5-ECC9F3942E4B}">
                <a14:imgProps xmlns:a14="http://schemas.microsoft.com/office/drawing/2010/main">
                  <a14:imgLayer>
                    <a14:imgEffect>
                      <a14:colorTemperature colorTemp="4700"/>
                    </a14:imgEffect>
                    <a14:imgEffect>
                      <a14:saturation sat="0"/>
                    </a14:imgEffect>
                  </a14:imgLayer>
                </a14:imgProps>
              </a:ext>
            </a:extLst>
          </a:blip>
          <a:stretch>
            <a:fillRect/>
          </a:stretch>
        </p:blipFill>
        <p:spPr>
          <a:xfrm>
            <a:off x="17994912" y="36809684"/>
            <a:ext cx="4378676" cy="2692075"/>
          </a:xfrm>
          <a:prstGeom prst="rect">
            <a:avLst/>
          </a:prstGeom>
        </p:spPr>
      </p:pic>
      <p:sp>
        <p:nvSpPr>
          <p:cNvPr id="18" name="Chevron 17">
            <a:extLst>
              <a:ext uri="{FF2B5EF4-FFF2-40B4-BE49-F238E27FC236}">
                <a16:creationId xmlns:a16="http://schemas.microsoft.com/office/drawing/2014/main" id="{E7412AF3-168B-1742-AEF4-32B12D1C9BE4}"/>
              </a:ext>
            </a:extLst>
          </p:cNvPr>
          <p:cNvSpPr/>
          <p:nvPr/>
        </p:nvSpPr>
        <p:spPr>
          <a:xfrm>
            <a:off x="16550544" y="2070438"/>
            <a:ext cx="1495598" cy="1441213"/>
          </a:xfrm>
          <a:prstGeom prst="chevron">
            <a:avLst/>
          </a:prstGeom>
          <a:solidFill>
            <a:srgbClr val="C2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5453B"/>
              </a:solidFill>
            </a:endParaRPr>
          </a:p>
        </p:txBody>
      </p:sp>
      <p:sp>
        <p:nvSpPr>
          <p:cNvPr id="29" name="Chevron 28">
            <a:extLst>
              <a:ext uri="{FF2B5EF4-FFF2-40B4-BE49-F238E27FC236}">
                <a16:creationId xmlns:a16="http://schemas.microsoft.com/office/drawing/2014/main" id="{60A88C0B-C3A7-F64D-A32F-E11F14F7D472}"/>
              </a:ext>
            </a:extLst>
          </p:cNvPr>
          <p:cNvSpPr/>
          <p:nvPr/>
        </p:nvSpPr>
        <p:spPr>
          <a:xfrm rot="10800000">
            <a:off x="1152562" y="2137176"/>
            <a:ext cx="1495598" cy="1441213"/>
          </a:xfrm>
          <a:prstGeom prst="chevron">
            <a:avLst/>
          </a:prstGeom>
          <a:solidFill>
            <a:srgbClr val="C2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75453B"/>
              </a:solidFill>
            </a:endParaRPr>
          </a:p>
        </p:txBody>
      </p:sp>
      <p:graphicFrame>
        <p:nvGraphicFramePr>
          <p:cNvPr id="3" name="Table 2">
            <a:extLst>
              <a:ext uri="{FF2B5EF4-FFF2-40B4-BE49-F238E27FC236}">
                <a16:creationId xmlns:a16="http://schemas.microsoft.com/office/drawing/2014/main" id="{921F09C1-3ADB-5342-90E1-6ACFD2C6D2C9}"/>
              </a:ext>
            </a:extLst>
          </p:cNvPr>
          <p:cNvGraphicFramePr>
            <a:graphicFrameLocks noGrp="1"/>
          </p:cNvGraphicFramePr>
          <p:nvPr>
            <p:extLst>
              <p:ext uri="{D42A27DB-BD31-4B8C-83A1-F6EECF244321}">
                <p14:modId xmlns:p14="http://schemas.microsoft.com/office/powerpoint/2010/main" val="1335818462"/>
              </p:ext>
            </p:extLst>
          </p:nvPr>
        </p:nvGraphicFramePr>
        <p:xfrm>
          <a:off x="18745200" y="26343691"/>
          <a:ext cx="14478000" cy="3035420"/>
        </p:xfrm>
        <a:graphic>
          <a:graphicData uri="http://schemas.openxmlformats.org/drawingml/2006/table">
            <a:tbl>
              <a:tblPr firstRow="1" firstCol="1" bandRow="1">
                <a:tableStyleId>{5C22544A-7EE6-4342-B048-85BDC9FD1C3A}</a:tableStyleId>
              </a:tblPr>
              <a:tblGrid>
                <a:gridCol w="3176085">
                  <a:extLst>
                    <a:ext uri="{9D8B030D-6E8A-4147-A177-3AD203B41FA5}">
                      <a16:colId xmlns:a16="http://schemas.microsoft.com/office/drawing/2014/main" val="670315332"/>
                    </a:ext>
                  </a:extLst>
                </a:gridCol>
                <a:gridCol w="3217333">
                  <a:extLst>
                    <a:ext uri="{9D8B030D-6E8A-4147-A177-3AD203B41FA5}">
                      <a16:colId xmlns:a16="http://schemas.microsoft.com/office/drawing/2014/main" val="1424378369"/>
                    </a:ext>
                  </a:extLst>
                </a:gridCol>
                <a:gridCol w="3358755">
                  <a:extLst>
                    <a:ext uri="{9D8B030D-6E8A-4147-A177-3AD203B41FA5}">
                      <a16:colId xmlns:a16="http://schemas.microsoft.com/office/drawing/2014/main" val="1019281906"/>
                    </a:ext>
                  </a:extLst>
                </a:gridCol>
                <a:gridCol w="4725827">
                  <a:extLst>
                    <a:ext uri="{9D8B030D-6E8A-4147-A177-3AD203B41FA5}">
                      <a16:colId xmlns:a16="http://schemas.microsoft.com/office/drawing/2014/main" val="264628685"/>
                    </a:ext>
                  </a:extLst>
                </a:gridCol>
              </a:tblGrid>
              <a:tr h="758855">
                <a:tc>
                  <a:txBody>
                    <a:bodyPr/>
                    <a:lstStyle/>
                    <a:p>
                      <a:r>
                        <a:rPr lang="en-US" sz="3200" b="0" i="0" spc="300" dirty="0">
                          <a:solidFill>
                            <a:schemeClr val="bg2"/>
                          </a:solidFill>
                          <a:latin typeface="Inconsolata SemiCondensed Mediu" pitchFamily="49" charset="77"/>
                          <a:ea typeface="Inconsolata SemiCondensed Mediu" pitchFamily="49" charset="77"/>
                        </a:rPr>
                        <a:t>Event Name:</a:t>
                      </a:r>
                    </a:p>
                  </a:txBody>
                  <a:tcPr anchor="ctr">
                    <a:solidFill>
                      <a:srgbClr val="75453B"/>
                    </a:solidFill>
                  </a:tcPr>
                </a:tc>
                <a:tc>
                  <a:txBody>
                    <a:bodyPr/>
                    <a:lstStyle/>
                    <a:p>
                      <a:r>
                        <a:rPr lang="en-US" sz="3200" b="0" i="0" spc="300" dirty="0">
                          <a:solidFill>
                            <a:schemeClr val="bg2"/>
                          </a:solidFill>
                          <a:latin typeface="Inconsolata SemiCondensed Mediu" pitchFamily="49" charset="77"/>
                          <a:ea typeface="Inconsolata SemiCondensed Mediu" pitchFamily="49" charset="77"/>
                        </a:rPr>
                        <a:t>Distance:</a:t>
                      </a:r>
                    </a:p>
                  </a:txBody>
                  <a:tcPr anchor="ctr">
                    <a:solidFill>
                      <a:srgbClr val="75453B"/>
                    </a:solidFill>
                  </a:tcPr>
                </a:tc>
                <a:tc>
                  <a:txBody>
                    <a:bodyPr/>
                    <a:lstStyle/>
                    <a:p>
                      <a:r>
                        <a:rPr lang="en-US" sz="3200" b="0" i="0" spc="300" dirty="0">
                          <a:solidFill>
                            <a:schemeClr val="bg2"/>
                          </a:solidFill>
                          <a:latin typeface="Inconsolata SemiCondensed Mediu" pitchFamily="49" charset="77"/>
                          <a:ea typeface="Inconsolata SemiCondensed Mediu" pitchFamily="49" charset="77"/>
                        </a:rPr>
                        <a:t>Back Azimuth:</a:t>
                      </a:r>
                    </a:p>
                  </a:txBody>
                  <a:tcPr anchor="ctr">
                    <a:solidFill>
                      <a:srgbClr val="75453B"/>
                    </a:solidFill>
                  </a:tcPr>
                </a:tc>
                <a:tc>
                  <a:txBody>
                    <a:bodyPr/>
                    <a:lstStyle/>
                    <a:p>
                      <a:r>
                        <a:rPr lang="en-US" sz="3200" b="0" i="0" spc="300" dirty="0">
                          <a:solidFill>
                            <a:schemeClr val="bg2"/>
                          </a:solidFill>
                          <a:latin typeface="Inconsolata SemiCondensed Mediu" pitchFamily="49" charset="77"/>
                          <a:ea typeface="Inconsolata SemiCondensed Mediu" pitchFamily="49" charset="77"/>
                        </a:rPr>
                        <a:t>Source Mechanism</a:t>
                      </a:r>
                    </a:p>
                  </a:txBody>
                  <a:tcPr anchor="ctr">
                    <a:solidFill>
                      <a:srgbClr val="75453B"/>
                    </a:solidFill>
                  </a:tcPr>
                </a:tc>
                <a:extLst>
                  <a:ext uri="{0D108BD9-81ED-4DB2-BD59-A6C34878D82A}">
                    <a16:rowId xmlns:a16="http://schemas.microsoft.com/office/drawing/2014/main" val="1630472845"/>
                  </a:ext>
                </a:extLst>
              </a:tr>
              <a:tr h="758855">
                <a:tc>
                  <a:txBody>
                    <a:bodyPr/>
                    <a:lstStyle/>
                    <a:p>
                      <a:r>
                        <a:rPr lang="en-US" sz="3200" b="0" i="0" spc="300" dirty="0">
                          <a:solidFill>
                            <a:schemeClr val="bg2"/>
                          </a:solidFill>
                          <a:latin typeface="Fira Sans Light" panose="020B0403050000020004" pitchFamily="34" charset="0"/>
                        </a:rPr>
                        <a:t>S0173a</a:t>
                      </a:r>
                    </a:p>
                  </a:txBody>
                  <a:tcPr anchor="ctr">
                    <a:solidFill>
                      <a:srgbClr val="C28274"/>
                    </a:solidFill>
                  </a:tcPr>
                </a:tc>
                <a:tc>
                  <a:txBody>
                    <a:bodyPr/>
                    <a:lstStyle/>
                    <a:p>
                      <a:pPr algn="ctr"/>
                      <a:r>
                        <a:rPr lang="en-US" sz="3200" b="0" i="0" dirty="0">
                          <a:latin typeface="Fira Sans Light" panose="020B0403050000020004" pitchFamily="34" charset="0"/>
                        </a:rPr>
                        <a:t>29°</a:t>
                      </a:r>
                    </a:p>
                  </a:txBody>
                  <a:tcPr anchor="ctr">
                    <a:solidFill>
                      <a:srgbClr val="FFEDDE"/>
                    </a:solidFill>
                  </a:tcPr>
                </a:tc>
                <a:tc>
                  <a:txBody>
                    <a:bodyPr/>
                    <a:lstStyle/>
                    <a:p>
                      <a:pPr algn="ctr"/>
                      <a:r>
                        <a:rPr lang="en-US" sz="3200" b="0" i="0" dirty="0">
                          <a:latin typeface="Fira Sans Light" panose="020B0403050000020004" pitchFamily="34" charset="0"/>
                        </a:rPr>
                        <a:t>91°</a:t>
                      </a:r>
                    </a:p>
                  </a:txBody>
                  <a:tcPr anchor="ctr">
                    <a:solidFill>
                      <a:srgbClr val="FFEDDE"/>
                    </a:solidFill>
                  </a:tcPr>
                </a:tc>
                <a:tc>
                  <a:txBody>
                    <a:bodyPr/>
                    <a:lstStyle/>
                    <a:p>
                      <a:r>
                        <a:rPr lang="en-US" sz="3200" b="0" i="0" dirty="0">
                          <a:latin typeface="Fira Sans Light" panose="020B0403050000020004" pitchFamily="34" charset="0"/>
                        </a:rPr>
                        <a:t> Likely shear factor</a:t>
                      </a:r>
                    </a:p>
                  </a:txBody>
                  <a:tcPr anchor="ctr">
                    <a:solidFill>
                      <a:srgbClr val="FFEDDE"/>
                    </a:solidFill>
                  </a:tcPr>
                </a:tc>
                <a:extLst>
                  <a:ext uri="{0D108BD9-81ED-4DB2-BD59-A6C34878D82A}">
                    <a16:rowId xmlns:a16="http://schemas.microsoft.com/office/drawing/2014/main" val="2888011872"/>
                  </a:ext>
                </a:extLst>
              </a:tr>
              <a:tr h="758855">
                <a:tc>
                  <a:txBody>
                    <a:bodyPr/>
                    <a:lstStyle/>
                    <a:p>
                      <a:r>
                        <a:rPr lang="en-US" sz="3200" b="0" i="0" spc="300" dirty="0">
                          <a:solidFill>
                            <a:schemeClr val="bg2"/>
                          </a:solidFill>
                          <a:latin typeface="Fira Sans Light" panose="020B0403050000020004" pitchFamily="34" charset="0"/>
                        </a:rPr>
                        <a:t>S0235b</a:t>
                      </a:r>
                    </a:p>
                  </a:txBody>
                  <a:tcPr anchor="ctr">
                    <a:solidFill>
                      <a:srgbClr val="C28274"/>
                    </a:solidFill>
                  </a:tcPr>
                </a:tc>
                <a:tc>
                  <a:txBody>
                    <a:bodyPr/>
                    <a:lstStyle/>
                    <a:p>
                      <a:pPr algn="ctr"/>
                      <a:r>
                        <a:rPr lang="en-US" sz="3200" b="0" i="0" dirty="0">
                          <a:latin typeface="Fira Sans Light" panose="020B0403050000020004" pitchFamily="34" charset="0"/>
                        </a:rPr>
                        <a:t>27.5°</a:t>
                      </a:r>
                    </a:p>
                  </a:txBody>
                  <a:tcPr anchor="ctr">
                    <a:solidFill>
                      <a:srgbClr val="F2D1B3"/>
                    </a:solidFill>
                  </a:tcPr>
                </a:tc>
                <a:tc>
                  <a:txBody>
                    <a:bodyPr/>
                    <a:lstStyle/>
                    <a:p>
                      <a:pPr algn="ctr"/>
                      <a:r>
                        <a:rPr lang="en-US" sz="3200" b="0" i="0" dirty="0">
                          <a:latin typeface="Fira Sans Light" panose="020B0403050000020004" pitchFamily="34" charset="0"/>
                        </a:rPr>
                        <a:t>74°</a:t>
                      </a:r>
                    </a:p>
                  </a:txBody>
                  <a:tcPr anchor="ctr">
                    <a:solidFill>
                      <a:srgbClr val="F2D1B3"/>
                    </a:solidFill>
                  </a:tcPr>
                </a:tc>
                <a:tc>
                  <a:txBody>
                    <a:bodyPr/>
                    <a:lstStyle/>
                    <a:p>
                      <a:r>
                        <a:rPr lang="en-US" sz="3200" b="0" i="0" dirty="0">
                          <a:latin typeface="Fira Sans Light" panose="020B0403050000020004" pitchFamily="34" charset="0"/>
                        </a:rPr>
                        <a:t> Likely shear factor</a:t>
                      </a:r>
                    </a:p>
                  </a:txBody>
                  <a:tcPr anchor="ctr">
                    <a:solidFill>
                      <a:srgbClr val="F2D1B3"/>
                    </a:solidFill>
                  </a:tcPr>
                </a:tc>
                <a:extLst>
                  <a:ext uri="{0D108BD9-81ED-4DB2-BD59-A6C34878D82A}">
                    <a16:rowId xmlns:a16="http://schemas.microsoft.com/office/drawing/2014/main" val="2996935194"/>
                  </a:ext>
                </a:extLst>
              </a:tr>
              <a:tr h="758855">
                <a:tc>
                  <a:txBody>
                    <a:bodyPr/>
                    <a:lstStyle/>
                    <a:p>
                      <a:r>
                        <a:rPr lang="en-US" sz="3200" b="0" i="0" spc="300" dirty="0">
                          <a:solidFill>
                            <a:schemeClr val="bg2"/>
                          </a:solidFill>
                          <a:latin typeface="Fira Sans Light" panose="020B0403050000020004" pitchFamily="34" charset="0"/>
                        </a:rPr>
                        <a:t>S0325a</a:t>
                      </a:r>
                    </a:p>
                  </a:txBody>
                  <a:tcPr anchor="ctr">
                    <a:solidFill>
                      <a:srgbClr val="C28274"/>
                    </a:solidFill>
                  </a:tcPr>
                </a:tc>
                <a:tc>
                  <a:txBody>
                    <a:bodyPr/>
                    <a:lstStyle/>
                    <a:p>
                      <a:pPr algn="ctr"/>
                      <a:r>
                        <a:rPr lang="en-US" sz="3200" b="0" i="0" dirty="0">
                          <a:latin typeface="Fira Sans Light" panose="020B0403050000020004" pitchFamily="34" charset="0"/>
                        </a:rPr>
                        <a:t>38.5°</a:t>
                      </a:r>
                    </a:p>
                  </a:txBody>
                  <a:tcPr anchor="ctr">
                    <a:solidFill>
                      <a:srgbClr val="FFEDDE"/>
                    </a:solidFill>
                  </a:tcPr>
                </a:tc>
                <a:tc>
                  <a:txBody>
                    <a:bodyPr/>
                    <a:lstStyle/>
                    <a:p>
                      <a:pPr algn="ctr"/>
                      <a:r>
                        <a:rPr lang="en-US" sz="3200" b="0" i="0" dirty="0">
                          <a:latin typeface="Fira Sans Light" panose="020B0403050000020004" pitchFamily="34" charset="0"/>
                        </a:rPr>
                        <a:t>123°</a:t>
                      </a:r>
                    </a:p>
                  </a:txBody>
                  <a:tcPr anchor="ctr">
                    <a:solidFill>
                      <a:srgbClr val="FFEDDE"/>
                    </a:solidFill>
                  </a:tcPr>
                </a:tc>
                <a:tc>
                  <a:txBody>
                    <a:bodyPr/>
                    <a:lstStyle/>
                    <a:p>
                      <a:r>
                        <a:rPr lang="en-US" sz="3200" b="0" i="0" dirty="0">
                          <a:latin typeface="Fira Sans Light" panose="020B0403050000020004" pitchFamily="34" charset="0"/>
                        </a:rPr>
                        <a:t> Likely shear factor</a:t>
                      </a:r>
                    </a:p>
                  </a:txBody>
                  <a:tcPr anchor="ctr">
                    <a:solidFill>
                      <a:srgbClr val="FFEDDE"/>
                    </a:solidFill>
                  </a:tcPr>
                </a:tc>
                <a:extLst>
                  <a:ext uri="{0D108BD9-81ED-4DB2-BD59-A6C34878D82A}">
                    <a16:rowId xmlns:a16="http://schemas.microsoft.com/office/drawing/2014/main" val="1388804706"/>
                  </a:ext>
                </a:extLst>
              </a:tr>
            </a:tbl>
          </a:graphicData>
        </a:graphic>
      </p:graphicFrame>
      <p:sp>
        <p:nvSpPr>
          <p:cNvPr id="34" name="Rectangle 33">
            <a:extLst>
              <a:ext uri="{FF2B5EF4-FFF2-40B4-BE49-F238E27FC236}">
                <a16:creationId xmlns:a16="http://schemas.microsoft.com/office/drawing/2014/main" id="{FDF59E8F-91C7-DD4D-98F0-31DC9B5EF518}"/>
              </a:ext>
            </a:extLst>
          </p:cNvPr>
          <p:cNvSpPr/>
          <p:nvPr/>
        </p:nvSpPr>
        <p:spPr>
          <a:xfrm>
            <a:off x="18745200" y="30342185"/>
            <a:ext cx="14478000" cy="5033089"/>
          </a:xfrm>
          <a:prstGeom prst="rect">
            <a:avLst/>
          </a:prstGeom>
          <a:solidFill>
            <a:srgbClr val="FFED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Pentagon 34">
            <a:extLst>
              <a:ext uri="{FF2B5EF4-FFF2-40B4-BE49-F238E27FC236}">
                <a16:creationId xmlns:a16="http://schemas.microsoft.com/office/drawing/2014/main" id="{A4F8B8F0-1082-F949-8318-2F1990014A66}"/>
              </a:ext>
            </a:extLst>
          </p:cNvPr>
          <p:cNvSpPr/>
          <p:nvPr/>
        </p:nvSpPr>
        <p:spPr>
          <a:xfrm>
            <a:off x="18745199" y="30342184"/>
            <a:ext cx="10769480" cy="1828800"/>
          </a:xfrm>
          <a:prstGeom prst="homePlate">
            <a:avLst/>
          </a:prstGeom>
          <a:solidFill>
            <a:srgbClr val="C2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A76E4359-C08C-E84E-9B00-FCAD1D9B8F96}"/>
              </a:ext>
            </a:extLst>
          </p:cNvPr>
          <p:cNvSpPr txBox="1"/>
          <p:nvPr/>
        </p:nvSpPr>
        <p:spPr>
          <a:xfrm>
            <a:off x="1495766" y="16935600"/>
            <a:ext cx="4090324" cy="1182631"/>
          </a:xfrm>
          <a:prstGeom prst="rect">
            <a:avLst/>
          </a:prstGeom>
          <a:noFill/>
        </p:spPr>
        <p:txBody>
          <a:bodyPr wrap="square" rtlCol="0">
            <a:spAutoFit/>
          </a:bodyPr>
          <a:lstStyle/>
          <a:p>
            <a:r>
              <a:rPr lang="en-US" dirty="0">
                <a:solidFill>
                  <a:srgbClr val="C28274"/>
                </a:solidFill>
                <a:latin typeface="Inconsolata ExtraCondensed Ligh" pitchFamily="49" charset="77"/>
                <a:ea typeface="Inconsolata ExtraCondensed Ligh" pitchFamily="49" charset="77"/>
              </a:rPr>
              <a:t>S0325a</a:t>
            </a:r>
          </a:p>
        </p:txBody>
      </p:sp>
      <p:sp>
        <p:nvSpPr>
          <p:cNvPr id="55" name="TextBox 54">
            <a:extLst>
              <a:ext uri="{FF2B5EF4-FFF2-40B4-BE49-F238E27FC236}">
                <a16:creationId xmlns:a16="http://schemas.microsoft.com/office/drawing/2014/main" id="{9B6430C2-CE78-3046-AF1C-068FB8941ACB}"/>
              </a:ext>
            </a:extLst>
          </p:cNvPr>
          <p:cNvSpPr txBox="1"/>
          <p:nvPr/>
        </p:nvSpPr>
        <p:spPr>
          <a:xfrm>
            <a:off x="1504306" y="17892087"/>
            <a:ext cx="5615017" cy="646331"/>
          </a:xfrm>
          <a:prstGeom prst="rect">
            <a:avLst/>
          </a:prstGeom>
          <a:noFill/>
        </p:spPr>
        <p:txBody>
          <a:bodyPr wrap="square" rtlCol="0">
            <a:spAutoFit/>
          </a:bodyPr>
          <a:lstStyle/>
          <a:p>
            <a:r>
              <a:rPr lang="en-US" sz="3600" spc="-150" dirty="0">
                <a:solidFill>
                  <a:srgbClr val="C28274"/>
                </a:solidFill>
                <a:latin typeface="Inconsolata ExtraCondensed Extr" pitchFamily="49" charset="77"/>
                <a:ea typeface="Inconsolata ExtraCondensed Extr" pitchFamily="49" charset="77"/>
              </a:rPr>
              <a:t>UTC2019-10-26T06:58:58</a:t>
            </a:r>
          </a:p>
        </p:txBody>
      </p:sp>
      <p:cxnSp>
        <p:nvCxnSpPr>
          <p:cNvPr id="58" name="Straight Connector 57">
            <a:extLst>
              <a:ext uri="{FF2B5EF4-FFF2-40B4-BE49-F238E27FC236}">
                <a16:creationId xmlns:a16="http://schemas.microsoft.com/office/drawing/2014/main" id="{115AC44F-736C-F447-978C-E4860514C295}"/>
              </a:ext>
            </a:extLst>
          </p:cNvPr>
          <p:cNvCxnSpPr>
            <a:cxnSpLocks/>
          </p:cNvCxnSpPr>
          <p:nvPr/>
        </p:nvCxnSpPr>
        <p:spPr>
          <a:xfrm flipH="1">
            <a:off x="8725103" y="6292752"/>
            <a:ext cx="1" cy="3421284"/>
          </a:xfrm>
          <a:prstGeom prst="line">
            <a:avLst/>
          </a:prstGeom>
          <a:ln>
            <a:solidFill>
              <a:srgbClr val="75453B">
                <a:alpha val="31000"/>
              </a:srgbClr>
            </a:solidFill>
            <a:prstDash val="lgDash"/>
          </a:ln>
        </p:spPr>
        <p:style>
          <a:lnRef idx="1">
            <a:schemeClr val="accent1"/>
          </a:lnRef>
          <a:fillRef idx="0">
            <a:schemeClr val="accent1"/>
          </a:fillRef>
          <a:effectRef idx="0">
            <a:schemeClr val="accent1"/>
          </a:effectRef>
          <a:fontRef idx="minor">
            <a:schemeClr val="tx1"/>
          </a:fontRef>
        </p:style>
      </p:cxnSp>
      <p:sp>
        <p:nvSpPr>
          <p:cNvPr id="39" name="Pentagon 38">
            <a:extLst>
              <a:ext uri="{FF2B5EF4-FFF2-40B4-BE49-F238E27FC236}">
                <a16:creationId xmlns:a16="http://schemas.microsoft.com/office/drawing/2014/main" id="{468C210B-A6DC-AB4A-8017-765DA25F8DB4}"/>
              </a:ext>
            </a:extLst>
          </p:cNvPr>
          <p:cNvSpPr/>
          <p:nvPr/>
        </p:nvSpPr>
        <p:spPr>
          <a:xfrm>
            <a:off x="18745200" y="8881885"/>
            <a:ext cx="8763000" cy="1828800"/>
          </a:xfrm>
          <a:prstGeom prst="homePlate">
            <a:avLst/>
          </a:prstGeom>
          <a:solidFill>
            <a:srgbClr val="C2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Pentagon 39">
            <a:extLst>
              <a:ext uri="{FF2B5EF4-FFF2-40B4-BE49-F238E27FC236}">
                <a16:creationId xmlns:a16="http://schemas.microsoft.com/office/drawing/2014/main" id="{1CBBFC09-23D7-4747-ACBA-65AA0CC39B24}"/>
              </a:ext>
            </a:extLst>
          </p:cNvPr>
          <p:cNvSpPr/>
          <p:nvPr/>
        </p:nvSpPr>
        <p:spPr>
          <a:xfrm>
            <a:off x="18745200" y="1676399"/>
            <a:ext cx="8763000" cy="1828800"/>
          </a:xfrm>
          <a:prstGeom prst="homePlate">
            <a:avLst/>
          </a:prstGeom>
          <a:solidFill>
            <a:srgbClr val="C282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14C41F9F-85A3-9B40-90FC-8F936B88F98A}"/>
              </a:ext>
            </a:extLst>
          </p:cNvPr>
          <p:cNvSpPr txBox="1"/>
          <p:nvPr/>
        </p:nvSpPr>
        <p:spPr>
          <a:xfrm>
            <a:off x="19143134" y="1989714"/>
            <a:ext cx="6841066" cy="1200329"/>
          </a:xfrm>
          <a:prstGeom prst="rect">
            <a:avLst/>
          </a:prstGeom>
          <a:noFill/>
        </p:spPr>
        <p:txBody>
          <a:bodyPr wrap="square" rtlCol="0">
            <a:spAutoFit/>
          </a:bodyPr>
          <a:lstStyle/>
          <a:p>
            <a:r>
              <a:rPr lang="en-US" sz="3600" spc="300" dirty="0">
                <a:solidFill>
                  <a:srgbClr val="FFEDDF"/>
                </a:solidFill>
                <a:latin typeface="Fira Sans" panose="020B0503050000020004" pitchFamily="34" charset="0"/>
              </a:rPr>
              <a:t>Everything we thought we knew about Marsquakes</a:t>
            </a:r>
          </a:p>
        </p:txBody>
      </p:sp>
      <p:sp>
        <p:nvSpPr>
          <p:cNvPr id="24" name="TextBox 23">
            <a:extLst>
              <a:ext uri="{FF2B5EF4-FFF2-40B4-BE49-F238E27FC236}">
                <a16:creationId xmlns:a16="http://schemas.microsoft.com/office/drawing/2014/main" id="{FD4A50A9-4607-944D-AFC7-58E4B458BE48}"/>
              </a:ext>
            </a:extLst>
          </p:cNvPr>
          <p:cNvSpPr txBox="1"/>
          <p:nvPr/>
        </p:nvSpPr>
        <p:spPr>
          <a:xfrm>
            <a:off x="18960001" y="3921743"/>
            <a:ext cx="6329634" cy="3477875"/>
          </a:xfrm>
          <a:prstGeom prst="rect">
            <a:avLst/>
          </a:prstGeom>
          <a:noFill/>
        </p:spPr>
        <p:txBody>
          <a:bodyPr wrap="square" rtlCol="0">
            <a:spAutoFit/>
          </a:bodyPr>
          <a:lstStyle/>
          <a:p>
            <a:r>
              <a:rPr lang="en-US" sz="2200" dirty="0">
                <a:solidFill>
                  <a:srgbClr val="76443C"/>
                </a:solidFill>
                <a:latin typeface="Fira Sans" panose="020B0503050000020004" pitchFamily="34" charset="0"/>
              </a:rPr>
              <a:t>Mars’ crust is composed of a single tectonic plate and therefore intraplate tectonics, such as faulting, and impacts are expected to be the major contributors to the seismicity of the planet</a:t>
            </a:r>
            <a:r>
              <a:rPr lang="en-US" sz="2200" baseline="30000" dirty="0">
                <a:solidFill>
                  <a:srgbClr val="76443C"/>
                </a:solidFill>
                <a:latin typeface="Fira Sans" panose="020B0503050000020004" pitchFamily="34" charset="0"/>
              </a:rPr>
              <a:t>1,2</a:t>
            </a:r>
            <a:r>
              <a:rPr lang="en-US" sz="2200" dirty="0">
                <a:solidFill>
                  <a:srgbClr val="76443C"/>
                </a:solidFill>
                <a:latin typeface="Fira Sans" panose="020B0503050000020004" pitchFamily="34" charset="0"/>
              </a:rPr>
              <a:t>.</a:t>
            </a:r>
          </a:p>
          <a:p>
            <a:endParaRPr lang="en-US" sz="2200" dirty="0">
              <a:solidFill>
                <a:srgbClr val="76443C"/>
              </a:solidFill>
              <a:latin typeface="Fira Sans" panose="020B0503050000020004" pitchFamily="34" charset="0"/>
            </a:endParaRPr>
          </a:p>
          <a:p>
            <a:r>
              <a:rPr lang="en-US" sz="2200" dirty="0">
                <a:solidFill>
                  <a:srgbClr val="76443C"/>
                </a:solidFill>
                <a:latin typeface="Fira Sans" panose="020B0503050000020004" pitchFamily="34" charset="0"/>
              </a:rPr>
              <a:t>The lander is located about 1600km west of the Cerberus Fossae region, which is hypothesized to be an active tectonic structure and a major contributor to Mars’ seismicity</a:t>
            </a:r>
            <a:r>
              <a:rPr lang="en-US" sz="2200" baseline="30000" dirty="0">
                <a:solidFill>
                  <a:srgbClr val="76443C"/>
                </a:solidFill>
                <a:latin typeface="Fira Sans" panose="020B0503050000020004" pitchFamily="34" charset="0"/>
              </a:rPr>
              <a:t>3,4</a:t>
            </a:r>
            <a:r>
              <a:rPr lang="en-US" sz="2200" dirty="0">
                <a:solidFill>
                  <a:srgbClr val="76443C"/>
                </a:solidFill>
                <a:latin typeface="Fira Sans" panose="020B0503050000020004" pitchFamily="34" charset="0"/>
              </a:rPr>
              <a:t>.</a:t>
            </a:r>
          </a:p>
        </p:txBody>
      </p:sp>
      <p:pic>
        <p:nvPicPr>
          <p:cNvPr id="26" name="Picture 25">
            <a:extLst>
              <a:ext uri="{FF2B5EF4-FFF2-40B4-BE49-F238E27FC236}">
                <a16:creationId xmlns:a16="http://schemas.microsoft.com/office/drawing/2014/main" id="{A6E48D4B-64EC-2246-8110-0D033D07715A}"/>
              </a:ext>
            </a:extLst>
          </p:cNvPr>
          <p:cNvPicPr>
            <a:picLocks noChangeAspect="1"/>
          </p:cNvPicPr>
          <p:nvPr/>
        </p:nvPicPr>
        <p:blipFill>
          <a:blip r:embed="rId6"/>
          <a:stretch>
            <a:fillRect/>
          </a:stretch>
        </p:blipFill>
        <p:spPr>
          <a:xfrm>
            <a:off x="25984200" y="4094930"/>
            <a:ext cx="7159026" cy="3758489"/>
          </a:xfrm>
          <a:prstGeom prst="rect">
            <a:avLst/>
          </a:prstGeom>
          <a:ln w="381000" cap="flat">
            <a:solidFill>
              <a:srgbClr val="DBE9EF"/>
            </a:solidFill>
            <a:miter lim="800000"/>
          </a:ln>
        </p:spPr>
      </p:pic>
      <p:sp>
        <p:nvSpPr>
          <p:cNvPr id="38" name="TextBox 37">
            <a:extLst>
              <a:ext uri="{FF2B5EF4-FFF2-40B4-BE49-F238E27FC236}">
                <a16:creationId xmlns:a16="http://schemas.microsoft.com/office/drawing/2014/main" id="{6D7A4310-150F-A24E-AAA6-101DEE42D4DC}"/>
              </a:ext>
            </a:extLst>
          </p:cNvPr>
          <p:cNvSpPr txBox="1"/>
          <p:nvPr/>
        </p:nvSpPr>
        <p:spPr>
          <a:xfrm>
            <a:off x="19143134" y="9253314"/>
            <a:ext cx="6841066" cy="1200329"/>
          </a:xfrm>
          <a:prstGeom prst="rect">
            <a:avLst/>
          </a:prstGeom>
          <a:noFill/>
        </p:spPr>
        <p:txBody>
          <a:bodyPr wrap="square" rtlCol="0">
            <a:spAutoFit/>
          </a:bodyPr>
          <a:lstStyle/>
          <a:p>
            <a:r>
              <a:rPr lang="en-US" sz="3600" spc="300" dirty="0">
                <a:solidFill>
                  <a:srgbClr val="FFEDDF"/>
                </a:solidFill>
                <a:latin typeface="Fira Sans" panose="020B0503050000020004" pitchFamily="34" charset="0"/>
              </a:rPr>
              <a:t>Collecting and analyzing data from IRIS Webservices</a:t>
            </a:r>
          </a:p>
        </p:txBody>
      </p:sp>
      <p:sp>
        <p:nvSpPr>
          <p:cNvPr id="62" name="TextBox 61">
            <a:extLst>
              <a:ext uri="{FF2B5EF4-FFF2-40B4-BE49-F238E27FC236}">
                <a16:creationId xmlns:a16="http://schemas.microsoft.com/office/drawing/2014/main" id="{C14686BA-BE55-0149-8407-5CE832043193}"/>
              </a:ext>
            </a:extLst>
          </p:cNvPr>
          <p:cNvSpPr txBox="1"/>
          <p:nvPr/>
        </p:nvSpPr>
        <p:spPr>
          <a:xfrm>
            <a:off x="23593979" y="10920711"/>
            <a:ext cx="8672038" cy="3416320"/>
          </a:xfrm>
          <a:prstGeom prst="rect">
            <a:avLst/>
          </a:prstGeom>
          <a:noFill/>
        </p:spPr>
        <p:txBody>
          <a:bodyPr wrap="square" rtlCol="0">
            <a:spAutoFit/>
          </a:bodyPr>
          <a:lstStyle/>
          <a:p>
            <a:r>
              <a:rPr lang="en-US" sz="2200" dirty="0">
                <a:solidFill>
                  <a:srgbClr val="76443C"/>
                </a:solidFill>
                <a:latin typeface="Fira Sans" panose="020B0503050000020004" pitchFamily="34" charset="0"/>
              </a:rPr>
              <a:t>The instrument of interest for this project is the very broadband (VBB) seismometer, which is a part of the seismometer package, Seismic Experiment for Internal Structure (SEIS). The waveform data was downloaded directly from the Incorporated Research Institutions for Seismology (IRIS) database web service exploited by a function of the python package ObsPy. Using the equation below, we orientated the data such that each data stream now pointed in the north, east and vertical direction. </a:t>
            </a:r>
          </a:p>
          <a:p>
            <a:br>
              <a:rPr lang="en-US" sz="2000" dirty="0">
                <a:solidFill>
                  <a:srgbClr val="76443C"/>
                </a:solidFill>
                <a:latin typeface="Fira Sans" panose="020B0503050000020004" pitchFamily="34" charset="0"/>
              </a:rPr>
            </a:br>
            <a:endParaRPr lang="en-US" sz="2000" dirty="0">
              <a:solidFill>
                <a:srgbClr val="76443C"/>
              </a:solidFill>
              <a:latin typeface="Fira Sans" panose="020B0503050000020004" pitchFamily="34" charset="0"/>
            </a:endParaRPr>
          </a:p>
        </p:txBody>
      </p:sp>
      <p:sp>
        <p:nvSpPr>
          <p:cNvPr id="66" name="TextBox 65">
            <a:extLst>
              <a:ext uri="{FF2B5EF4-FFF2-40B4-BE49-F238E27FC236}">
                <a16:creationId xmlns:a16="http://schemas.microsoft.com/office/drawing/2014/main" id="{39587F65-F1DE-C340-8FB5-35384C0B513C}"/>
              </a:ext>
            </a:extLst>
          </p:cNvPr>
          <p:cNvSpPr txBox="1"/>
          <p:nvPr/>
        </p:nvSpPr>
        <p:spPr>
          <a:xfrm>
            <a:off x="26146975" y="17316936"/>
            <a:ext cx="6198736" cy="2462213"/>
          </a:xfrm>
          <a:prstGeom prst="rect">
            <a:avLst/>
          </a:prstGeom>
          <a:noFill/>
        </p:spPr>
        <p:txBody>
          <a:bodyPr wrap="square" rtlCol="0">
            <a:spAutoFit/>
          </a:bodyPr>
          <a:lstStyle/>
          <a:p>
            <a:r>
              <a:rPr lang="en-US" sz="2200" dirty="0">
                <a:solidFill>
                  <a:srgbClr val="76443C"/>
                </a:solidFill>
                <a:latin typeface="Fira Sans" panose="020B0503050000020004" pitchFamily="34" charset="0"/>
              </a:rPr>
              <a:t>After analyzing the candidates in different frequency spaces, we identified one event as likely having seismic origin in addition to our two previously stated references. The event, now known as S0325a, occurred on 26 October 19 with the P-wave arriving at 06:58:58 UTC and the S-wave arriving at 07:02:56 UTC.</a:t>
            </a:r>
          </a:p>
        </p:txBody>
      </p:sp>
      <p:sp>
        <p:nvSpPr>
          <p:cNvPr id="65" name="TextBox 64">
            <a:extLst>
              <a:ext uri="{FF2B5EF4-FFF2-40B4-BE49-F238E27FC236}">
                <a16:creationId xmlns:a16="http://schemas.microsoft.com/office/drawing/2014/main" id="{E88FBCEA-63E0-DE40-A542-9A31458CFFA1}"/>
              </a:ext>
            </a:extLst>
          </p:cNvPr>
          <p:cNvSpPr txBox="1"/>
          <p:nvPr/>
        </p:nvSpPr>
        <p:spPr>
          <a:xfrm>
            <a:off x="26181600" y="20088534"/>
            <a:ext cx="6198736" cy="1785104"/>
          </a:xfrm>
          <a:prstGeom prst="rect">
            <a:avLst/>
          </a:prstGeom>
          <a:noFill/>
        </p:spPr>
        <p:txBody>
          <a:bodyPr wrap="square" rtlCol="0">
            <a:spAutoFit/>
          </a:bodyPr>
          <a:lstStyle/>
          <a:p>
            <a:r>
              <a:rPr lang="en-US" sz="2200" dirty="0">
                <a:solidFill>
                  <a:srgbClr val="76443C"/>
                </a:solidFill>
                <a:latin typeface="Fira Sans" panose="020B0503050000020004" pitchFamily="34" charset="0"/>
              </a:rPr>
              <a:t>Based on orbital imagery Cerberus Fossae is predicted to be an active graben system</a:t>
            </a:r>
            <a:r>
              <a:rPr lang="en-US" sz="2200" baseline="30000" dirty="0">
                <a:solidFill>
                  <a:srgbClr val="76443C"/>
                </a:solidFill>
                <a:latin typeface="Fira Sans" panose="020B0503050000020004" pitchFamily="34" charset="0"/>
              </a:rPr>
              <a:t>4</a:t>
            </a:r>
            <a:r>
              <a:rPr lang="en-US" sz="2200" dirty="0">
                <a:solidFill>
                  <a:srgbClr val="76443C"/>
                </a:solidFill>
                <a:latin typeface="Fira Sans" panose="020B0503050000020004" pitchFamily="34" charset="0"/>
              </a:rPr>
              <a:t>.  It is hypothesized that majority of the faults in this system will be reverse faults due to the global contraction of the planet</a:t>
            </a:r>
            <a:r>
              <a:rPr lang="en-US" sz="2200" baseline="30000" dirty="0">
                <a:solidFill>
                  <a:srgbClr val="76443C"/>
                </a:solidFill>
                <a:latin typeface="Fira Sans" panose="020B0503050000020004" pitchFamily="34" charset="0"/>
              </a:rPr>
              <a:t>1.</a:t>
            </a:r>
            <a:endParaRPr lang="en-US" sz="2200" dirty="0">
              <a:solidFill>
                <a:srgbClr val="76443C"/>
              </a:solidFill>
              <a:latin typeface="Fira Sans" panose="020B0503050000020004" pitchFamily="34" charset="0"/>
            </a:endParaRPr>
          </a:p>
        </p:txBody>
      </p:sp>
      <p:sp>
        <p:nvSpPr>
          <p:cNvPr id="73" name="TextBox 72">
            <a:extLst>
              <a:ext uri="{FF2B5EF4-FFF2-40B4-BE49-F238E27FC236}">
                <a16:creationId xmlns:a16="http://schemas.microsoft.com/office/drawing/2014/main" id="{2B70906C-E90D-1840-ACD8-2CC3144FE0E6}"/>
              </a:ext>
            </a:extLst>
          </p:cNvPr>
          <p:cNvSpPr txBox="1"/>
          <p:nvPr/>
        </p:nvSpPr>
        <p:spPr>
          <a:xfrm>
            <a:off x="19022912" y="30692296"/>
            <a:ext cx="10050105" cy="1200329"/>
          </a:xfrm>
          <a:prstGeom prst="rect">
            <a:avLst/>
          </a:prstGeom>
          <a:noFill/>
        </p:spPr>
        <p:txBody>
          <a:bodyPr wrap="square" rtlCol="0">
            <a:spAutoFit/>
          </a:bodyPr>
          <a:lstStyle/>
          <a:p>
            <a:r>
              <a:rPr lang="en-US" sz="3600" spc="300" dirty="0">
                <a:solidFill>
                  <a:srgbClr val="FFEDDF"/>
                </a:solidFill>
                <a:latin typeface="Fira Sans" panose="020B0503050000020004" pitchFamily="34" charset="0"/>
              </a:rPr>
              <a:t>What does this tell us about Mars and the future of planetary sciences?</a:t>
            </a:r>
          </a:p>
        </p:txBody>
      </p:sp>
      <p:sp>
        <p:nvSpPr>
          <p:cNvPr id="74" name="TextBox 73">
            <a:extLst>
              <a:ext uri="{FF2B5EF4-FFF2-40B4-BE49-F238E27FC236}">
                <a16:creationId xmlns:a16="http://schemas.microsoft.com/office/drawing/2014/main" id="{7BBA379B-8B6A-7845-8C74-F2293DF80167}"/>
              </a:ext>
            </a:extLst>
          </p:cNvPr>
          <p:cNvSpPr txBox="1"/>
          <p:nvPr/>
        </p:nvSpPr>
        <p:spPr>
          <a:xfrm>
            <a:off x="19143134" y="16874067"/>
            <a:ext cx="6368626" cy="1200329"/>
          </a:xfrm>
          <a:prstGeom prst="rect">
            <a:avLst/>
          </a:prstGeom>
          <a:noFill/>
        </p:spPr>
        <p:txBody>
          <a:bodyPr wrap="square" rtlCol="0">
            <a:spAutoFit/>
          </a:bodyPr>
          <a:lstStyle/>
          <a:p>
            <a:r>
              <a:rPr lang="en-US" sz="3600" spc="300" dirty="0">
                <a:solidFill>
                  <a:srgbClr val="FFEDDF"/>
                </a:solidFill>
                <a:latin typeface="Fira Sans" panose="020B0503050000020004" pitchFamily="34" charset="0"/>
              </a:rPr>
              <a:t>Locating Marsquakes with a single detector</a:t>
            </a:r>
          </a:p>
        </p:txBody>
      </p:sp>
      <p:sp>
        <p:nvSpPr>
          <p:cNvPr id="77" name="TextBox 76">
            <a:extLst>
              <a:ext uri="{FF2B5EF4-FFF2-40B4-BE49-F238E27FC236}">
                <a16:creationId xmlns:a16="http://schemas.microsoft.com/office/drawing/2014/main" id="{7BBA1E85-AC90-0B4D-B85C-07518F15FA35}"/>
              </a:ext>
            </a:extLst>
          </p:cNvPr>
          <p:cNvSpPr txBox="1"/>
          <p:nvPr/>
        </p:nvSpPr>
        <p:spPr>
          <a:xfrm>
            <a:off x="18960001" y="32343805"/>
            <a:ext cx="6476199" cy="2800767"/>
          </a:xfrm>
          <a:prstGeom prst="rect">
            <a:avLst/>
          </a:prstGeom>
          <a:noFill/>
        </p:spPr>
        <p:txBody>
          <a:bodyPr wrap="square" rtlCol="0">
            <a:spAutoFit/>
          </a:bodyPr>
          <a:lstStyle/>
          <a:p>
            <a:r>
              <a:rPr lang="en-US" sz="2200" dirty="0">
                <a:solidFill>
                  <a:srgbClr val="76443C"/>
                </a:solidFill>
                <a:latin typeface="Fira Sans" panose="020B0503050000020004" pitchFamily="34" charset="0"/>
              </a:rPr>
              <a:t>Based on the estimated location of S0325a, it can be concluded that the event most likely did not originate from Cerberus Fossae. However, there is evidence of faulting in this new area as seen by orbital imagery</a:t>
            </a:r>
            <a:r>
              <a:rPr lang="en-US" sz="2200" baseline="30000" dirty="0">
                <a:solidFill>
                  <a:srgbClr val="76443C"/>
                </a:solidFill>
                <a:latin typeface="Fira Sans" panose="020B0503050000020004" pitchFamily="34" charset="0"/>
              </a:rPr>
              <a:t>5</a:t>
            </a:r>
            <a:r>
              <a:rPr lang="en-US" sz="2200" dirty="0">
                <a:solidFill>
                  <a:srgbClr val="76443C"/>
                </a:solidFill>
                <a:latin typeface="Fira Sans" panose="020B0503050000020004" pitchFamily="34" charset="0"/>
              </a:rPr>
              <a:t>. The particle motion suggests a moving source mechanism but dust devils would not be strong enough to produce low-frequency events. </a:t>
            </a:r>
          </a:p>
        </p:txBody>
      </p:sp>
      <p:sp>
        <p:nvSpPr>
          <p:cNvPr id="78" name="TextBox 77">
            <a:extLst>
              <a:ext uri="{FF2B5EF4-FFF2-40B4-BE49-F238E27FC236}">
                <a16:creationId xmlns:a16="http://schemas.microsoft.com/office/drawing/2014/main" id="{90BA9124-9CA9-2947-949A-2EB274E417BC}"/>
              </a:ext>
            </a:extLst>
          </p:cNvPr>
          <p:cNvSpPr txBox="1"/>
          <p:nvPr/>
        </p:nvSpPr>
        <p:spPr>
          <a:xfrm>
            <a:off x="25651001" y="32348775"/>
            <a:ext cx="6332795" cy="2459736"/>
          </a:xfrm>
          <a:prstGeom prst="rect">
            <a:avLst/>
          </a:prstGeom>
          <a:noFill/>
        </p:spPr>
        <p:txBody>
          <a:bodyPr wrap="square" rtlCol="0">
            <a:spAutoFit/>
          </a:bodyPr>
          <a:lstStyle/>
          <a:p>
            <a:r>
              <a:rPr lang="en-US" sz="2200" dirty="0">
                <a:solidFill>
                  <a:srgbClr val="76443C"/>
                </a:solidFill>
                <a:latin typeface="Fira Sans" panose="020B0503050000020004" pitchFamily="34" charset="0"/>
              </a:rPr>
              <a:t>By also gaining a better understanding of seismology using a single instrument, we can begin to develop better technology and data processing techniques. These updated methods can then be used to investigate the interior of other small bodies in our solar system, like Europa or Titan.</a:t>
            </a:r>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F9C2F14B-F27C-734D-8B05-D8617BAB4ADF}"/>
                  </a:ext>
                </a:extLst>
              </p:cNvPr>
              <p:cNvSpPr txBox="1"/>
              <p:nvPr/>
            </p:nvSpPr>
            <p:spPr>
              <a:xfrm>
                <a:off x="23397149" y="13683481"/>
                <a:ext cx="8850085" cy="1355200"/>
              </a:xfrm>
              <a:prstGeom prst="rect">
                <a:avLst/>
              </a:prstGeom>
              <a:noFill/>
              <a:ln w="127000">
                <a:noFill/>
                <a:miter lim="800000"/>
              </a:ln>
            </p:spPr>
            <p:txBody>
              <a:bodyPr wrap="square" lIns="0" tIns="0" rIns="0" bIns="0" rtlCol="0" anchor="ctr" anchorCtr="0">
                <a:noAutofit/>
              </a:bodyPr>
              <a:lstStyle/>
              <a:p>
                <a:pPr/>
                <a14:m>
                  <m:oMathPara xmlns:m="http://schemas.openxmlformats.org/officeDocument/2006/math">
                    <m:oMathParaPr>
                      <m:jc m:val="centerGroup"/>
                    </m:oMathParaPr>
                    <m:oMath xmlns:m="http://schemas.openxmlformats.org/officeDocument/2006/math">
                      <m:d>
                        <m:dPr>
                          <m:ctrlPr>
                            <a:rPr lang="en-US" sz="2000" i="1" smtClean="0">
                              <a:solidFill>
                                <a:srgbClr val="76443C"/>
                              </a:solidFill>
                              <a:latin typeface="Cambria Math" panose="02040503050406030204" pitchFamily="18" charset="0"/>
                            </a:rPr>
                          </m:ctrlPr>
                        </m:dPr>
                        <m:e>
                          <m:f>
                            <m:fPr>
                              <m:type m:val="noBar"/>
                              <m:ctrlPr>
                                <a:rPr lang="en-US" sz="2000" i="1" smtClean="0">
                                  <a:solidFill>
                                    <a:srgbClr val="76443C"/>
                                  </a:solidFill>
                                  <a:latin typeface="Cambria Math" panose="02040503050406030204" pitchFamily="18" charset="0"/>
                                </a:rPr>
                              </m:ctrlPr>
                            </m:fPr>
                            <m:num>
                              <m:sSub>
                                <m:sSubPr>
                                  <m:ctrlPr>
                                    <a:rPr lang="en-US" sz="2000" i="1" smtClean="0">
                                      <a:solidFill>
                                        <a:srgbClr val="76443C"/>
                                      </a:solidFill>
                                      <a:latin typeface="Cambria Math" panose="02040503050406030204" pitchFamily="18" charset="0"/>
                                    </a:rPr>
                                  </m:ctrlPr>
                                </m:sSubPr>
                                <m:e>
                                  <m:r>
                                    <a:rPr lang="en-US" sz="2000" b="0" i="1" smtClean="0">
                                      <a:solidFill>
                                        <a:srgbClr val="76443C"/>
                                      </a:solidFill>
                                      <a:latin typeface="Cambria Math" panose="02040503050406030204" pitchFamily="18" charset="0"/>
                                    </a:rPr>
                                    <m:t>𝐷</m:t>
                                  </m:r>
                                </m:e>
                                <m:sub>
                                  <m:r>
                                    <a:rPr lang="en-US" sz="2000" b="0" i="1" smtClean="0">
                                      <a:solidFill>
                                        <a:srgbClr val="76443C"/>
                                      </a:solidFill>
                                      <a:latin typeface="Cambria Math" panose="02040503050406030204" pitchFamily="18" charset="0"/>
                                    </a:rPr>
                                    <m:t>𝐸</m:t>
                                  </m:r>
                                </m:sub>
                              </m:sSub>
                            </m:num>
                            <m:den>
                              <m:eqArr>
                                <m:eqArrPr>
                                  <m:ctrlPr>
                                    <a:rPr lang="en-US" sz="2000" i="1" smtClean="0">
                                      <a:solidFill>
                                        <a:srgbClr val="76443C"/>
                                      </a:solidFill>
                                      <a:latin typeface="Cambria Math" panose="02040503050406030204" pitchFamily="18" charset="0"/>
                                    </a:rPr>
                                  </m:ctrlPr>
                                </m:eqArrPr>
                                <m:e>
                                  <m:sSub>
                                    <m:sSubPr>
                                      <m:ctrlPr>
                                        <a:rPr lang="en-US" sz="2000" i="1" smtClean="0">
                                          <a:solidFill>
                                            <a:srgbClr val="76443C"/>
                                          </a:solidFill>
                                          <a:latin typeface="Cambria Math" panose="02040503050406030204" pitchFamily="18" charset="0"/>
                                        </a:rPr>
                                      </m:ctrlPr>
                                    </m:sSubPr>
                                    <m:e>
                                      <m:r>
                                        <a:rPr lang="en-US" sz="2000" b="0" i="1" smtClean="0">
                                          <a:solidFill>
                                            <a:srgbClr val="76443C"/>
                                          </a:solidFill>
                                          <a:latin typeface="Cambria Math" panose="02040503050406030204" pitchFamily="18" charset="0"/>
                                        </a:rPr>
                                        <m:t>𝐷</m:t>
                                      </m:r>
                                    </m:e>
                                    <m:sub>
                                      <m:r>
                                        <a:rPr lang="en-US" sz="2000" b="0" i="1" smtClean="0">
                                          <a:solidFill>
                                            <a:srgbClr val="76443C"/>
                                          </a:solidFill>
                                          <a:latin typeface="Cambria Math" panose="02040503050406030204" pitchFamily="18" charset="0"/>
                                        </a:rPr>
                                        <m:t>𝑁</m:t>
                                      </m:r>
                                    </m:sub>
                                  </m:sSub>
                                </m:e>
                                <m:e>
                                  <m:sSub>
                                    <m:sSubPr>
                                      <m:ctrlPr>
                                        <a:rPr lang="en-US" sz="2000" i="1" smtClean="0">
                                          <a:solidFill>
                                            <a:srgbClr val="76443C"/>
                                          </a:solidFill>
                                          <a:latin typeface="Cambria Math" panose="02040503050406030204" pitchFamily="18" charset="0"/>
                                        </a:rPr>
                                      </m:ctrlPr>
                                    </m:sSubPr>
                                    <m:e>
                                      <m:r>
                                        <a:rPr lang="en-US" sz="2000" b="0" i="1" smtClean="0">
                                          <a:solidFill>
                                            <a:srgbClr val="76443C"/>
                                          </a:solidFill>
                                          <a:latin typeface="Cambria Math" panose="02040503050406030204" pitchFamily="18" charset="0"/>
                                        </a:rPr>
                                        <m:t>𝐷</m:t>
                                      </m:r>
                                    </m:e>
                                    <m:sub>
                                      <m:r>
                                        <a:rPr lang="en-US" sz="2000" b="0" i="1" smtClean="0">
                                          <a:solidFill>
                                            <a:srgbClr val="76443C"/>
                                          </a:solidFill>
                                          <a:latin typeface="Cambria Math" panose="02040503050406030204" pitchFamily="18" charset="0"/>
                                        </a:rPr>
                                        <m:t>𝑍</m:t>
                                      </m:r>
                                    </m:sub>
                                  </m:sSub>
                                </m:e>
                              </m:eqArr>
                            </m:den>
                          </m:f>
                        </m:e>
                      </m:d>
                      <m:r>
                        <a:rPr lang="en-US" sz="2000" b="0" i="1" smtClean="0">
                          <a:solidFill>
                            <a:srgbClr val="76443C"/>
                          </a:solidFill>
                          <a:latin typeface="Cambria Math" panose="02040503050406030204" pitchFamily="18" charset="0"/>
                        </a:rPr>
                        <m:t>=</m:t>
                      </m:r>
                      <m:sSup>
                        <m:sSupPr>
                          <m:ctrlPr>
                            <a:rPr lang="en-US" sz="2000" b="0" i="1" smtClean="0">
                              <a:solidFill>
                                <a:srgbClr val="76443C"/>
                              </a:solidFill>
                              <a:latin typeface="Cambria Math" panose="02040503050406030204" pitchFamily="18" charset="0"/>
                            </a:rPr>
                          </m:ctrlPr>
                        </m:sSupPr>
                        <m:e>
                          <m:d>
                            <m:dPr>
                              <m:ctrlPr>
                                <a:rPr lang="en-US" sz="2000" i="1">
                                  <a:solidFill>
                                    <a:srgbClr val="76443C"/>
                                  </a:solidFill>
                                  <a:latin typeface="Cambria Math" panose="02040503050406030204" pitchFamily="18" charset="0"/>
                                </a:rPr>
                              </m:ctrlPr>
                            </m:dPr>
                            <m:e>
                              <m:m>
                                <m:mPr>
                                  <m:mcs>
                                    <m:mc>
                                      <m:mcPr>
                                        <m:count m:val="2"/>
                                        <m:mcJc m:val="center"/>
                                      </m:mcPr>
                                    </m:mc>
                                  </m:mcs>
                                  <m:ctrlPr>
                                    <a:rPr lang="en-US" sz="2000" i="1">
                                      <a:solidFill>
                                        <a:srgbClr val="76443C"/>
                                      </a:solidFill>
                                      <a:latin typeface="Cambria Math" panose="02040503050406030204" pitchFamily="18" charset="0"/>
                                    </a:rPr>
                                  </m:ctrlPr>
                                </m:mPr>
                                <m:mr>
                                  <m:e>
                                    <m:func>
                                      <m:funcPr>
                                        <m:ctrlPr>
                                          <a:rPr lang="en-US" sz="2000" i="1">
                                            <a:solidFill>
                                              <a:srgbClr val="76443C"/>
                                            </a:solidFill>
                                            <a:latin typeface="Cambria Math" panose="02040503050406030204" pitchFamily="18" charset="0"/>
                                          </a:rPr>
                                        </m:ctrlPr>
                                      </m:funcPr>
                                      <m:fName>
                                        <m:r>
                                          <m:rPr>
                                            <m:sty m:val="p"/>
                                            <m:brk m:alnAt="7"/>
                                          </m:rPr>
                                          <a:rPr lang="en-US" sz="2000">
                                            <a:solidFill>
                                              <a:srgbClr val="76443C"/>
                                            </a:solidFill>
                                            <a:latin typeface="Cambria Math" panose="02040503050406030204" pitchFamily="18" charset="0"/>
                                          </a:rPr>
                                          <m:t>c</m:t>
                                        </m:r>
                                        <m:r>
                                          <m:rPr>
                                            <m:sty m:val="p"/>
                                          </m:rPr>
                                          <a:rPr lang="en-US" sz="2000">
                                            <a:solidFill>
                                              <a:srgbClr val="76443C"/>
                                            </a:solidFill>
                                            <a:latin typeface="Cambria Math" panose="02040503050406030204" pitchFamily="18" charset="0"/>
                                          </a:rPr>
                                          <m:t>os</m:t>
                                        </m:r>
                                      </m:fName>
                                      <m:e>
                                        <m:d>
                                          <m:dPr>
                                            <m:ctrlPr>
                                              <a:rPr lang="en-US" sz="2000" i="1">
                                                <a:solidFill>
                                                  <a:srgbClr val="76443C"/>
                                                </a:solidFill>
                                                <a:latin typeface="Cambria Math" panose="02040503050406030204" pitchFamily="18" charset="0"/>
                                              </a:rPr>
                                            </m:ctrlPr>
                                          </m:dPr>
                                          <m:e>
                                            <m:sSub>
                                              <m:sSubPr>
                                                <m:ctrlPr>
                                                  <a:rPr lang="en-US" sz="2000" i="1">
                                                    <a:solidFill>
                                                      <a:srgbClr val="76443C"/>
                                                    </a:solidFill>
                                                    <a:latin typeface="Cambria Math" panose="02040503050406030204" pitchFamily="18" charset="0"/>
                                                  </a:rPr>
                                                </m:ctrlPr>
                                              </m:sSubPr>
                                              <m:e>
                                                <m:r>
                                                  <a:rPr lang="en-US" sz="2000" i="1">
                                                    <a:solidFill>
                                                      <a:srgbClr val="76443C"/>
                                                    </a:solidFill>
                                                    <a:latin typeface="Cambria Math" panose="02040503050406030204" pitchFamily="18" charset="0"/>
                                                    <a:ea typeface="Cambria Math" panose="02040503050406030204" pitchFamily="18" charset="0"/>
                                                  </a:rPr>
                                                  <m:t>𝜑</m:t>
                                                </m:r>
                                              </m:e>
                                              <m:sub>
                                                <m:r>
                                                  <a:rPr lang="en-US" sz="2000" i="1">
                                                    <a:solidFill>
                                                      <a:srgbClr val="76443C"/>
                                                    </a:solidFill>
                                                    <a:latin typeface="Cambria Math" panose="02040503050406030204" pitchFamily="18" charset="0"/>
                                                  </a:rPr>
                                                  <m:t>𝑈</m:t>
                                                </m:r>
                                              </m:sub>
                                            </m:sSub>
                                          </m:e>
                                        </m:d>
                                      </m:e>
                                    </m:func>
                                    <m:r>
                                      <m:rPr>
                                        <m:sty m:val="p"/>
                                        <m:brk m:alnAt="7"/>
                                      </m:rPr>
                                      <a:rPr lang="en-US" sz="2000">
                                        <a:solidFill>
                                          <a:srgbClr val="76443C"/>
                                        </a:solidFill>
                                        <a:latin typeface="Cambria Math" panose="02040503050406030204" pitchFamily="18" charset="0"/>
                                      </a:rPr>
                                      <m:t>s</m:t>
                                    </m:r>
                                    <m:r>
                                      <m:rPr>
                                        <m:sty m:val="p"/>
                                      </m:rPr>
                                      <a:rPr lang="en-US" sz="2000">
                                        <a:solidFill>
                                          <a:srgbClr val="76443C"/>
                                        </a:solidFill>
                                        <a:latin typeface="Cambria Math" panose="02040503050406030204" pitchFamily="18" charset="0"/>
                                      </a:rPr>
                                      <m:t>in</m:t>
                                    </m:r>
                                    <m:r>
                                      <m:rPr>
                                        <m:brk m:alnAt="7"/>
                                      </m:rPr>
                                      <a:rPr lang="en-US" sz="2000" i="1">
                                        <a:solidFill>
                                          <a:srgbClr val="76443C"/>
                                        </a:solidFill>
                                        <a:latin typeface="Cambria Math" panose="02040503050406030204" pitchFamily="18" charset="0"/>
                                      </a:rPr>
                                      <m:t>⁡</m:t>
                                    </m:r>
                                    <m:r>
                                      <a:rPr lang="en-US" sz="2000" i="1">
                                        <a:solidFill>
                                          <a:srgbClr val="76443C"/>
                                        </a:solidFill>
                                        <a:latin typeface="Cambria Math" panose="02040503050406030204" pitchFamily="18" charset="0"/>
                                      </a:rPr>
                                      <m:t>(</m:t>
                                    </m:r>
                                    <m:sSub>
                                      <m:sSubPr>
                                        <m:ctrlPr>
                                          <a:rPr lang="en-US" sz="2000" i="1">
                                            <a:solidFill>
                                              <a:srgbClr val="76443C"/>
                                            </a:solidFill>
                                            <a:latin typeface="Cambria Math" panose="02040503050406030204" pitchFamily="18" charset="0"/>
                                          </a:rPr>
                                        </m:ctrlPr>
                                      </m:sSubPr>
                                      <m:e>
                                        <m:r>
                                          <a:rPr lang="en-US" sz="2000" i="1">
                                            <a:solidFill>
                                              <a:srgbClr val="76443C"/>
                                            </a:solidFill>
                                            <a:latin typeface="Cambria Math" panose="02040503050406030204" pitchFamily="18" charset="0"/>
                                            <a:ea typeface="Cambria Math" panose="02040503050406030204" pitchFamily="18" charset="0"/>
                                          </a:rPr>
                                          <m:t>𝜃</m:t>
                                        </m:r>
                                      </m:e>
                                      <m:sub>
                                        <m:r>
                                          <a:rPr lang="en-US" sz="2000" i="1">
                                            <a:solidFill>
                                              <a:srgbClr val="76443C"/>
                                            </a:solidFill>
                                            <a:latin typeface="Cambria Math" panose="02040503050406030204" pitchFamily="18" charset="0"/>
                                          </a:rPr>
                                          <m:t>𝑈</m:t>
                                        </m:r>
                                      </m:sub>
                                    </m:sSub>
                                    <m:r>
                                      <m:rPr>
                                        <m:brk m:alnAt="7"/>
                                      </m:rPr>
                                      <a:rPr lang="en-US" sz="2000" i="1">
                                        <a:solidFill>
                                          <a:srgbClr val="76443C"/>
                                        </a:solidFill>
                                        <a:latin typeface="Cambria Math" panose="02040503050406030204" pitchFamily="18" charset="0"/>
                                      </a:rPr>
                                      <m:t>)</m:t>
                                    </m:r>
                                  </m:e>
                                  <m:e>
                                    <m:func>
                                      <m:funcPr>
                                        <m:ctrlPr>
                                          <a:rPr lang="en-US" sz="2000" i="1">
                                            <a:solidFill>
                                              <a:srgbClr val="76443C"/>
                                            </a:solidFill>
                                            <a:latin typeface="Cambria Math" panose="02040503050406030204" pitchFamily="18" charset="0"/>
                                          </a:rPr>
                                        </m:ctrlPr>
                                      </m:funcPr>
                                      <m:fName>
                                        <m:r>
                                          <m:rPr>
                                            <m:sty m:val="p"/>
                                          </m:rPr>
                                          <a:rPr lang="en-US" sz="2000">
                                            <a:solidFill>
                                              <a:srgbClr val="76443C"/>
                                            </a:solidFill>
                                            <a:latin typeface="Cambria Math" panose="02040503050406030204" pitchFamily="18" charset="0"/>
                                          </a:rPr>
                                          <m:t>cos</m:t>
                                        </m:r>
                                      </m:fName>
                                      <m:e>
                                        <m:d>
                                          <m:dPr>
                                            <m:ctrlPr>
                                              <a:rPr lang="en-US" sz="2000" i="1">
                                                <a:solidFill>
                                                  <a:srgbClr val="76443C"/>
                                                </a:solidFill>
                                                <a:latin typeface="Cambria Math" panose="02040503050406030204" pitchFamily="18" charset="0"/>
                                              </a:rPr>
                                            </m:ctrlPr>
                                          </m:dPr>
                                          <m:e>
                                            <m:sSub>
                                              <m:sSubPr>
                                                <m:ctrlPr>
                                                  <a:rPr lang="en-US" sz="2000" i="1">
                                                    <a:solidFill>
                                                      <a:srgbClr val="76443C"/>
                                                    </a:solidFill>
                                                    <a:latin typeface="Cambria Math" panose="02040503050406030204" pitchFamily="18" charset="0"/>
                                                  </a:rPr>
                                                </m:ctrlPr>
                                              </m:sSubPr>
                                              <m:e>
                                                <m:r>
                                                  <a:rPr lang="en-US" sz="2000" i="1">
                                                    <a:solidFill>
                                                      <a:srgbClr val="76443C"/>
                                                    </a:solidFill>
                                                    <a:latin typeface="Cambria Math" panose="02040503050406030204" pitchFamily="18" charset="0"/>
                                                    <a:ea typeface="Cambria Math" panose="02040503050406030204" pitchFamily="18" charset="0"/>
                                                  </a:rPr>
                                                  <m:t>𝜑</m:t>
                                                </m:r>
                                              </m:e>
                                              <m:sub>
                                                <m:r>
                                                  <a:rPr lang="en-US" sz="2000" i="1">
                                                    <a:solidFill>
                                                      <a:srgbClr val="76443C"/>
                                                    </a:solidFill>
                                                    <a:latin typeface="Cambria Math" panose="02040503050406030204" pitchFamily="18" charset="0"/>
                                                  </a:rPr>
                                                  <m:t>𝑈</m:t>
                                                </m:r>
                                              </m:sub>
                                            </m:sSub>
                                          </m:e>
                                        </m:d>
                                        <m:r>
                                          <m:rPr>
                                            <m:sty m:val="p"/>
                                          </m:rPr>
                                          <a:rPr lang="en-US" sz="2000">
                                            <a:solidFill>
                                              <a:srgbClr val="76443C"/>
                                            </a:solidFill>
                                            <a:latin typeface="Cambria Math" panose="02040503050406030204" pitchFamily="18" charset="0"/>
                                          </a:rPr>
                                          <m:t>cos</m:t>
                                        </m:r>
                                        <m:d>
                                          <m:dPr>
                                            <m:ctrlPr>
                                              <a:rPr lang="en-US" sz="2000" i="1">
                                                <a:solidFill>
                                                  <a:srgbClr val="76443C"/>
                                                </a:solidFill>
                                                <a:latin typeface="Cambria Math" panose="02040503050406030204" pitchFamily="18" charset="0"/>
                                              </a:rPr>
                                            </m:ctrlPr>
                                          </m:dPr>
                                          <m:e>
                                            <m:sSub>
                                              <m:sSubPr>
                                                <m:ctrlPr>
                                                  <a:rPr lang="en-US" sz="2000" i="1">
                                                    <a:solidFill>
                                                      <a:srgbClr val="76443C"/>
                                                    </a:solidFill>
                                                    <a:latin typeface="Cambria Math" panose="02040503050406030204" pitchFamily="18" charset="0"/>
                                                  </a:rPr>
                                                </m:ctrlPr>
                                              </m:sSubPr>
                                              <m:e>
                                                <m:r>
                                                  <a:rPr lang="en-US" sz="2000" i="1">
                                                    <a:solidFill>
                                                      <a:srgbClr val="76443C"/>
                                                    </a:solidFill>
                                                    <a:latin typeface="Cambria Math" panose="02040503050406030204" pitchFamily="18" charset="0"/>
                                                    <a:ea typeface="Cambria Math" panose="02040503050406030204" pitchFamily="18" charset="0"/>
                                                  </a:rPr>
                                                  <m:t>𝜃</m:t>
                                                </m:r>
                                              </m:e>
                                              <m:sub>
                                                <m:r>
                                                  <a:rPr lang="en-US" sz="2000" i="1">
                                                    <a:solidFill>
                                                      <a:srgbClr val="76443C"/>
                                                    </a:solidFill>
                                                    <a:latin typeface="Cambria Math" panose="02040503050406030204" pitchFamily="18" charset="0"/>
                                                  </a:rPr>
                                                  <m:t>𝑈</m:t>
                                                </m:r>
                                              </m:sub>
                                            </m:sSub>
                                          </m:e>
                                        </m:d>
                                        <m:r>
                                          <m:rPr>
                                            <m:brk m:alnAt="7"/>
                                          </m:rPr>
                                          <a:rPr lang="en-US" sz="2000" i="1">
                                            <a:solidFill>
                                              <a:srgbClr val="76443C"/>
                                            </a:solidFill>
                                            <a:latin typeface="Cambria Math" panose="02040503050406030204" pitchFamily="18" charset="0"/>
                                          </a:rPr>
                                          <m:t> </m:t>
                                        </m:r>
                                        <m:r>
                                          <a:rPr lang="en-US" sz="2000" i="1">
                                            <a:solidFill>
                                              <a:srgbClr val="76443C"/>
                                            </a:solidFill>
                                            <a:latin typeface="Cambria Math" panose="02040503050406030204" pitchFamily="18" charset="0"/>
                                          </a:rPr>
                                          <m:t>    </m:t>
                                        </m:r>
                                      </m:e>
                                    </m:func>
                                  </m:e>
                                </m:mr>
                                <m:mr>
                                  <m:e>
                                    <m:eqArr>
                                      <m:eqArrPr>
                                        <m:ctrlPr>
                                          <a:rPr lang="en-US" sz="2000" i="1">
                                            <a:solidFill>
                                              <a:srgbClr val="76443C"/>
                                            </a:solidFill>
                                            <a:latin typeface="Cambria Math" panose="02040503050406030204" pitchFamily="18" charset="0"/>
                                          </a:rPr>
                                        </m:ctrlPr>
                                      </m:eqArrPr>
                                      <m:e>
                                        <m:func>
                                          <m:funcPr>
                                            <m:ctrlPr>
                                              <a:rPr lang="en-US" sz="2000" i="1">
                                                <a:solidFill>
                                                  <a:srgbClr val="76443C"/>
                                                </a:solidFill>
                                                <a:latin typeface="Cambria Math" panose="02040503050406030204" pitchFamily="18" charset="0"/>
                                              </a:rPr>
                                            </m:ctrlPr>
                                          </m:funcPr>
                                          <m:fName>
                                            <m:r>
                                              <m:rPr>
                                                <m:sty m:val="p"/>
                                                <m:brk m:alnAt="7"/>
                                              </m:rPr>
                                              <a:rPr lang="en-US" sz="2000">
                                                <a:solidFill>
                                                  <a:srgbClr val="76443C"/>
                                                </a:solidFill>
                                                <a:latin typeface="Cambria Math" panose="02040503050406030204" pitchFamily="18" charset="0"/>
                                              </a:rPr>
                                              <m:t>c</m:t>
                                            </m:r>
                                            <m:r>
                                              <m:rPr>
                                                <m:sty m:val="p"/>
                                              </m:rPr>
                                              <a:rPr lang="en-US" sz="2000">
                                                <a:solidFill>
                                                  <a:srgbClr val="76443C"/>
                                                </a:solidFill>
                                                <a:latin typeface="Cambria Math" panose="02040503050406030204" pitchFamily="18" charset="0"/>
                                              </a:rPr>
                                              <m:t>os</m:t>
                                            </m:r>
                                          </m:fName>
                                          <m:e>
                                            <m:d>
                                              <m:dPr>
                                                <m:ctrlPr>
                                                  <a:rPr lang="en-US" sz="2000" i="1">
                                                    <a:solidFill>
                                                      <a:srgbClr val="76443C"/>
                                                    </a:solidFill>
                                                    <a:latin typeface="Cambria Math" panose="02040503050406030204" pitchFamily="18" charset="0"/>
                                                  </a:rPr>
                                                </m:ctrlPr>
                                              </m:dPr>
                                              <m:e>
                                                <m:sSub>
                                                  <m:sSubPr>
                                                    <m:ctrlPr>
                                                      <a:rPr lang="en-US" sz="2000" i="1">
                                                        <a:solidFill>
                                                          <a:srgbClr val="76443C"/>
                                                        </a:solidFill>
                                                        <a:latin typeface="Cambria Math" panose="02040503050406030204" pitchFamily="18" charset="0"/>
                                                      </a:rPr>
                                                    </m:ctrlPr>
                                                  </m:sSubPr>
                                                  <m:e>
                                                    <m:r>
                                                      <a:rPr lang="en-US" sz="2000" i="1">
                                                        <a:solidFill>
                                                          <a:srgbClr val="76443C"/>
                                                        </a:solidFill>
                                                        <a:latin typeface="Cambria Math" panose="02040503050406030204" pitchFamily="18" charset="0"/>
                                                        <a:ea typeface="Cambria Math" panose="02040503050406030204" pitchFamily="18" charset="0"/>
                                                      </a:rPr>
                                                      <m:t>𝜑</m:t>
                                                    </m:r>
                                                  </m:e>
                                                  <m:sub>
                                                    <m:r>
                                                      <a:rPr lang="en-US" sz="2000" i="1">
                                                        <a:solidFill>
                                                          <a:srgbClr val="76443C"/>
                                                        </a:solidFill>
                                                        <a:latin typeface="Cambria Math" panose="02040503050406030204" pitchFamily="18" charset="0"/>
                                                        <a:ea typeface="Cambria Math" panose="02040503050406030204" pitchFamily="18" charset="0"/>
                                                      </a:rPr>
                                                      <m:t>𝑉</m:t>
                                                    </m:r>
                                                  </m:sub>
                                                </m:sSub>
                                              </m:e>
                                            </m:d>
                                          </m:e>
                                        </m:func>
                                        <m:r>
                                          <m:rPr>
                                            <m:sty m:val="p"/>
                                            <m:brk m:alnAt="7"/>
                                          </m:rPr>
                                          <a:rPr lang="en-US" sz="2000">
                                            <a:solidFill>
                                              <a:srgbClr val="76443C"/>
                                            </a:solidFill>
                                            <a:latin typeface="Cambria Math" panose="02040503050406030204" pitchFamily="18" charset="0"/>
                                          </a:rPr>
                                          <m:t>s</m:t>
                                        </m:r>
                                        <m:r>
                                          <m:rPr>
                                            <m:sty m:val="p"/>
                                          </m:rPr>
                                          <a:rPr lang="en-US" sz="2000">
                                            <a:solidFill>
                                              <a:srgbClr val="76443C"/>
                                            </a:solidFill>
                                            <a:latin typeface="Cambria Math" panose="02040503050406030204" pitchFamily="18" charset="0"/>
                                          </a:rPr>
                                          <m:t>in</m:t>
                                        </m:r>
                                        <m:r>
                                          <m:rPr>
                                            <m:brk m:alnAt="7"/>
                                          </m:rPr>
                                          <a:rPr lang="en-US" sz="2000" i="1">
                                            <a:solidFill>
                                              <a:srgbClr val="76443C"/>
                                            </a:solidFill>
                                            <a:latin typeface="Cambria Math" panose="02040503050406030204" pitchFamily="18" charset="0"/>
                                          </a:rPr>
                                          <m:t>⁡</m:t>
                                        </m:r>
                                        <m:r>
                                          <a:rPr lang="en-US" sz="2000" i="1">
                                            <a:solidFill>
                                              <a:srgbClr val="76443C"/>
                                            </a:solidFill>
                                            <a:latin typeface="Cambria Math" panose="02040503050406030204" pitchFamily="18" charset="0"/>
                                          </a:rPr>
                                          <m:t>(</m:t>
                                        </m:r>
                                        <m:sSub>
                                          <m:sSubPr>
                                            <m:ctrlPr>
                                              <a:rPr lang="en-US" sz="2000" i="1">
                                                <a:solidFill>
                                                  <a:srgbClr val="76443C"/>
                                                </a:solidFill>
                                                <a:latin typeface="Cambria Math" panose="02040503050406030204" pitchFamily="18" charset="0"/>
                                              </a:rPr>
                                            </m:ctrlPr>
                                          </m:sSubPr>
                                          <m:e>
                                            <m:r>
                                              <a:rPr lang="en-US" sz="2000" i="1">
                                                <a:solidFill>
                                                  <a:srgbClr val="76443C"/>
                                                </a:solidFill>
                                                <a:latin typeface="Cambria Math" panose="02040503050406030204" pitchFamily="18" charset="0"/>
                                                <a:ea typeface="Cambria Math" panose="02040503050406030204" pitchFamily="18" charset="0"/>
                                              </a:rPr>
                                              <m:t>𝜃</m:t>
                                            </m:r>
                                          </m:e>
                                          <m:sub>
                                            <m:r>
                                              <a:rPr lang="en-US" sz="2000" i="1">
                                                <a:solidFill>
                                                  <a:srgbClr val="76443C"/>
                                                </a:solidFill>
                                                <a:latin typeface="Cambria Math" panose="02040503050406030204" pitchFamily="18" charset="0"/>
                                                <a:ea typeface="Cambria Math" panose="02040503050406030204" pitchFamily="18" charset="0"/>
                                              </a:rPr>
                                              <m:t>𝑉</m:t>
                                            </m:r>
                                          </m:sub>
                                        </m:sSub>
                                        <m:r>
                                          <m:rPr>
                                            <m:brk m:alnAt="7"/>
                                          </m:rPr>
                                          <a:rPr lang="en-US" sz="2000" i="1">
                                            <a:solidFill>
                                              <a:srgbClr val="76443C"/>
                                            </a:solidFill>
                                            <a:latin typeface="Cambria Math" panose="02040503050406030204" pitchFamily="18" charset="0"/>
                                          </a:rPr>
                                          <m:t>)</m:t>
                                        </m:r>
                                      </m:e>
                                      <m:e>
                                        <m:func>
                                          <m:funcPr>
                                            <m:ctrlPr>
                                              <a:rPr lang="en-US" sz="2000" i="1">
                                                <a:solidFill>
                                                  <a:srgbClr val="76443C"/>
                                                </a:solidFill>
                                                <a:latin typeface="Cambria Math" panose="02040503050406030204" pitchFamily="18" charset="0"/>
                                              </a:rPr>
                                            </m:ctrlPr>
                                          </m:funcPr>
                                          <m:fName>
                                            <m:r>
                                              <m:rPr>
                                                <m:sty m:val="p"/>
                                                <m:brk m:alnAt="7"/>
                                              </m:rPr>
                                              <a:rPr lang="en-US" sz="2000">
                                                <a:solidFill>
                                                  <a:srgbClr val="76443C"/>
                                                </a:solidFill>
                                                <a:latin typeface="Cambria Math" panose="02040503050406030204" pitchFamily="18" charset="0"/>
                                              </a:rPr>
                                              <m:t>c</m:t>
                                            </m:r>
                                            <m:r>
                                              <m:rPr>
                                                <m:sty m:val="p"/>
                                              </m:rPr>
                                              <a:rPr lang="en-US" sz="2000">
                                                <a:solidFill>
                                                  <a:srgbClr val="76443C"/>
                                                </a:solidFill>
                                                <a:latin typeface="Cambria Math" panose="02040503050406030204" pitchFamily="18" charset="0"/>
                                              </a:rPr>
                                              <m:t>os</m:t>
                                            </m:r>
                                          </m:fName>
                                          <m:e>
                                            <m:d>
                                              <m:dPr>
                                                <m:ctrlPr>
                                                  <a:rPr lang="en-US" sz="2000" i="1">
                                                    <a:solidFill>
                                                      <a:srgbClr val="76443C"/>
                                                    </a:solidFill>
                                                    <a:latin typeface="Cambria Math" panose="02040503050406030204" pitchFamily="18" charset="0"/>
                                                  </a:rPr>
                                                </m:ctrlPr>
                                              </m:dPr>
                                              <m:e>
                                                <m:sSub>
                                                  <m:sSubPr>
                                                    <m:ctrlPr>
                                                      <a:rPr lang="en-US" sz="2000" i="1">
                                                        <a:solidFill>
                                                          <a:srgbClr val="76443C"/>
                                                        </a:solidFill>
                                                        <a:latin typeface="Cambria Math" panose="02040503050406030204" pitchFamily="18" charset="0"/>
                                                      </a:rPr>
                                                    </m:ctrlPr>
                                                  </m:sSubPr>
                                                  <m:e>
                                                    <m:r>
                                                      <a:rPr lang="en-US" sz="2000" i="1">
                                                        <a:solidFill>
                                                          <a:srgbClr val="76443C"/>
                                                        </a:solidFill>
                                                        <a:latin typeface="Cambria Math" panose="02040503050406030204" pitchFamily="18" charset="0"/>
                                                        <a:ea typeface="Cambria Math" panose="02040503050406030204" pitchFamily="18" charset="0"/>
                                                      </a:rPr>
                                                      <m:t>𝜑</m:t>
                                                    </m:r>
                                                  </m:e>
                                                  <m:sub>
                                                    <m:r>
                                                      <a:rPr lang="en-US" sz="2000" i="1">
                                                        <a:solidFill>
                                                          <a:srgbClr val="76443C"/>
                                                        </a:solidFill>
                                                        <a:latin typeface="Cambria Math" panose="02040503050406030204" pitchFamily="18" charset="0"/>
                                                        <a:ea typeface="Cambria Math" panose="02040503050406030204" pitchFamily="18" charset="0"/>
                                                      </a:rPr>
                                                      <m:t>𝑊</m:t>
                                                    </m:r>
                                                  </m:sub>
                                                </m:sSub>
                                              </m:e>
                                            </m:d>
                                          </m:e>
                                        </m:func>
                                        <m:r>
                                          <m:rPr>
                                            <m:sty m:val="p"/>
                                            <m:brk m:alnAt="7"/>
                                          </m:rPr>
                                          <a:rPr lang="en-US" sz="2000">
                                            <a:solidFill>
                                              <a:srgbClr val="76443C"/>
                                            </a:solidFill>
                                            <a:latin typeface="Cambria Math" panose="02040503050406030204" pitchFamily="18" charset="0"/>
                                          </a:rPr>
                                          <m:t>s</m:t>
                                        </m:r>
                                        <m:r>
                                          <m:rPr>
                                            <m:sty m:val="p"/>
                                          </m:rPr>
                                          <a:rPr lang="en-US" sz="2000">
                                            <a:solidFill>
                                              <a:srgbClr val="76443C"/>
                                            </a:solidFill>
                                            <a:latin typeface="Cambria Math" panose="02040503050406030204" pitchFamily="18" charset="0"/>
                                          </a:rPr>
                                          <m:t>in</m:t>
                                        </m:r>
                                        <m:r>
                                          <m:rPr>
                                            <m:brk m:alnAt="7"/>
                                          </m:rPr>
                                          <a:rPr lang="en-US" sz="2000" i="1">
                                            <a:solidFill>
                                              <a:srgbClr val="76443C"/>
                                            </a:solidFill>
                                            <a:latin typeface="Cambria Math" panose="02040503050406030204" pitchFamily="18" charset="0"/>
                                          </a:rPr>
                                          <m:t>⁡</m:t>
                                        </m:r>
                                        <m:r>
                                          <a:rPr lang="en-US" sz="2000" i="1">
                                            <a:solidFill>
                                              <a:srgbClr val="76443C"/>
                                            </a:solidFill>
                                            <a:latin typeface="Cambria Math" panose="02040503050406030204" pitchFamily="18" charset="0"/>
                                          </a:rPr>
                                          <m:t>(</m:t>
                                        </m:r>
                                        <m:sSub>
                                          <m:sSubPr>
                                            <m:ctrlPr>
                                              <a:rPr lang="en-US" sz="2000" i="1">
                                                <a:solidFill>
                                                  <a:srgbClr val="76443C"/>
                                                </a:solidFill>
                                                <a:latin typeface="Cambria Math" panose="02040503050406030204" pitchFamily="18" charset="0"/>
                                              </a:rPr>
                                            </m:ctrlPr>
                                          </m:sSubPr>
                                          <m:e>
                                            <m:r>
                                              <a:rPr lang="en-US" sz="2000" i="1">
                                                <a:solidFill>
                                                  <a:srgbClr val="76443C"/>
                                                </a:solidFill>
                                                <a:latin typeface="Cambria Math" panose="02040503050406030204" pitchFamily="18" charset="0"/>
                                                <a:ea typeface="Cambria Math" panose="02040503050406030204" pitchFamily="18" charset="0"/>
                                              </a:rPr>
                                              <m:t>𝜃</m:t>
                                            </m:r>
                                          </m:e>
                                          <m:sub>
                                            <m:r>
                                              <a:rPr lang="en-US" sz="2000" i="1">
                                                <a:solidFill>
                                                  <a:srgbClr val="76443C"/>
                                                </a:solidFill>
                                                <a:latin typeface="Cambria Math" panose="02040503050406030204" pitchFamily="18" charset="0"/>
                                                <a:ea typeface="Cambria Math" panose="02040503050406030204" pitchFamily="18" charset="0"/>
                                              </a:rPr>
                                              <m:t>𝑊</m:t>
                                            </m:r>
                                          </m:sub>
                                        </m:sSub>
                                        <m:r>
                                          <m:rPr>
                                            <m:brk m:alnAt="7"/>
                                          </m:rPr>
                                          <a:rPr lang="en-US" sz="2000" i="1">
                                            <a:solidFill>
                                              <a:srgbClr val="76443C"/>
                                            </a:solidFill>
                                            <a:latin typeface="Cambria Math" panose="02040503050406030204" pitchFamily="18" charset="0"/>
                                          </a:rPr>
                                          <m:t>)</m:t>
                                        </m:r>
                                      </m:e>
                                    </m:eqArr>
                                  </m:e>
                                  <m:e>
                                    <m:eqArr>
                                      <m:eqArrPr>
                                        <m:ctrlPr>
                                          <a:rPr lang="en-US" sz="2000" i="1">
                                            <a:solidFill>
                                              <a:srgbClr val="76443C"/>
                                            </a:solidFill>
                                            <a:latin typeface="Cambria Math" panose="02040503050406030204" pitchFamily="18" charset="0"/>
                                          </a:rPr>
                                        </m:ctrlPr>
                                      </m:eqArrPr>
                                      <m:e>
                                        <m:func>
                                          <m:funcPr>
                                            <m:ctrlPr>
                                              <a:rPr lang="en-US" sz="2000" i="1">
                                                <a:solidFill>
                                                  <a:srgbClr val="76443C"/>
                                                </a:solidFill>
                                                <a:latin typeface="Cambria Math" panose="02040503050406030204" pitchFamily="18" charset="0"/>
                                              </a:rPr>
                                            </m:ctrlPr>
                                          </m:funcPr>
                                          <m:fName>
                                            <m:r>
                                              <m:rPr>
                                                <m:sty m:val="p"/>
                                              </m:rPr>
                                              <a:rPr lang="en-US" sz="2000">
                                                <a:solidFill>
                                                  <a:srgbClr val="76443C"/>
                                                </a:solidFill>
                                                <a:latin typeface="Cambria Math" panose="02040503050406030204" pitchFamily="18" charset="0"/>
                                              </a:rPr>
                                              <m:t>cos</m:t>
                                            </m:r>
                                          </m:fName>
                                          <m:e>
                                            <m:d>
                                              <m:dPr>
                                                <m:ctrlPr>
                                                  <a:rPr lang="en-US" sz="2000" i="1">
                                                    <a:solidFill>
                                                      <a:srgbClr val="76443C"/>
                                                    </a:solidFill>
                                                    <a:latin typeface="Cambria Math" panose="02040503050406030204" pitchFamily="18" charset="0"/>
                                                  </a:rPr>
                                                </m:ctrlPr>
                                              </m:dPr>
                                              <m:e>
                                                <m:sSub>
                                                  <m:sSubPr>
                                                    <m:ctrlPr>
                                                      <a:rPr lang="en-US" sz="2000" i="1">
                                                        <a:solidFill>
                                                          <a:srgbClr val="76443C"/>
                                                        </a:solidFill>
                                                        <a:latin typeface="Cambria Math" panose="02040503050406030204" pitchFamily="18" charset="0"/>
                                                      </a:rPr>
                                                    </m:ctrlPr>
                                                  </m:sSubPr>
                                                  <m:e>
                                                    <m:r>
                                                      <a:rPr lang="en-US" sz="2000" i="1">
                                                        <a:solidFill>
                                                          <a:srgbClr val="76443C"/>
                                                        </a:solidFill>
                                                        <a:latin typeface="Cambria Math" panose="02040503050406030204" pitchFamily="18" charset="0"/>
                                                        <a:ea typeface="Cambria Math" panose="02040503050406030204" pitchFamily="18" charset="0"/>
                                                      </a:rPr>
                                                      <m:t>𝜑</m:t>
                                                    </m:r>
                                                  </m:e>
                                                  <m:sub>
                                                    <m:r>
                                                      <a:rPr lang="en-US" sz="2000" i="1">
                                                        <a:solidFill>
                                                          <a:srgbClr val="76443C"/>
                                                        </a:solidFill>
                                                        <a:latin typeface="Cambria Math" panose="02040503050406030204" pitchFamily="18" charset="0"/>
                                                      </a:rPr>
                                                      <m:t>𝑈</m:t>
                                                    </m:r>
                                                  </m:sub>
                                                </m:sSub>
                                              </m:e>
                                            </m:d>
                                            <m:r>
                                              <m:rPr>
                                                <m:sty m:val="p"/>
                                              </m:rPr>
                                              <a:rPr lang="en-US" sz="2000">
                                                <a:solidFill>
                                                  <a:srgbClr val="76443C"/>
                                                </a:solidFill>
                                                <a:latin typeface="Cambria Math" panose="02040503050406030204" pitchFamily="18" charset="0"/>
                                              </a:rPr>
                                              <m:t>cos</m:t>
                                            </m:r>
                                            <m:d>
                                              <m:dPr>
                                                <m:ctrlPr>
                                                  <a:rPr lang="en-US" sz="2000" i="1">
                                                    <a:solidFill>
                                                      <a:srgbClr val="76443C"/>
                                                    </a:solidFill>
                                                    <a:latin typeface="Cambria Math" panose="02040503050406030204" pitchFamily="18" charset="0"/>
                                                  </a:rPr>
                                                </m:ctrlPr>
                                              </m:dPr>
                                              <m:e>
                                                <m:sSub>
                                                  <m:sSubPr>
                                                    <m:ctrlPr>
                                                      <a:rPr lang="en-US" sz="2000" i="1">
                                                        <a:solidFill>
                                                          <a:srgbClr val="76443C"/>
                                                        </a:solidFill>
                                                        <a:latin typeface="Cambria Math" panose="02040503050406030204" pitchFamily="18" charset="0"/>
                                                      </a:rPr>
                                                    </m:ctrlPr>
                                                  </m:sSubPr>
                                                  <m:e>
                                                    <m:r>
                                                      <a:rPr lang="en-US" sz="2000" i="1">
                                                        <a:solidFill>
                                                          <a:srgbClr val="76443C"/>
                                                        </a:solidFill>
                                                        <a:latin typeface="Cambria Math" panose="02040503050406030204" pitchFamily="18" charset="0"/>
                                                        <a:ea typeface="Cambria Math" panose="02040503050406030204" pitchFamily="18" charset="0"/>
                                                      </a:rPr>
                                                      <m:t>𝜃</m:t>
                                                    </m:r>
                                                  </m:e>
                                                  <m:sub>
                                                    <m:r>
                                                      <a:rPr lang="en-US" sz="2000" i="1">
                                                        <a:solidFill>
                                                          <a:srgbClr val="76443C"/>
                                                        </a:solidFill>
                                                        <a:latin typeface="Cambria Math" panose="02040503050406030204" pitchFamily="18" charset="0"/>
                                                      </a:rPr>
                                                      <m:t>𝑈</m:t>
                                                    </m:r>
                                                  </m:sub>
                                                </m:sSub>
                                              </m:e>
                                            </m:d>
                                          </m:e>
                                        </m:func>
                                        <m:r>
                                          <a:rPr lang="en-US" sz="2000" i="1">
                                            <a:solidFill>
                                              <a:srgbClr val="76443C"/>
                                            </a:solidFill>
                                            <a:latin typeface="Cambria Math" panose="02040503050406030204" pitchFamily="18" charset="0"/>
                                          </a:rPr>
                                          <m:t> </m:t>
                                        </m:r>
                                      </m:e>
                                      <m:e>
                                        <m:r>
                                          <m:rPr>
                                            <m:sty m:val="p"/>
                                          </m:rPr>
                                          <a:rPr lang="en-US" sz="2000">
                                            <a:solidFill>
                                              <a:srgbClr val="76443C"/>
                                            </a:solidFill>
                                            <a:latin typeface="Cambria Math" panose="02040503050406030204" pitchFamily="18" charset="0"/>
                                          </a:rPr>
                                          <m:t>cos</m:t>
                                        </m:r>
                                        <m:r>
                                          <a:rPr lang="en-US" sz="2000" i="1">
                                            <a:solidFill>
                                              <a:srgbClr val="76443C"/>
                                            </a:solidFill>
                                            <a:latin typeface="Cambria Math" panose="02040503050406030204" pitchFamily="18" charset="0"/>
                                          </a:rPr>
                                          <m:t>⁡</m:t>
                                        </m:r>
                                        <m:d>
                                          <m:dPr>
                                            <m:ctrlPr>
                                              <a:rPr lang="en-US" sz="2000" i="1">
                                                <a:solidFill>
                                                  <a:srgbClr val="76443C"/>
                                                </a:solidFill>
                                                <a:latin typeface="Cambria Math" panose="02040503050406030204" pitchFamily="18" charset="0"/>
                                              </a:rPr>
                                            </m:ctrlPr>
                                          </m:dPr>
                                          <m:e>
                                            <m:sSub>
                                              <m:sSubPr>
                                                <m:ctrlPr>
                                                  <a:rPr lang="en-US" sz="2000" i="1">
                                                    <a:solidFill>
                                                      <a:srgbClr val="76443C"/>
                                                    </a:solidFill>
                                                    <a:latin typeface="Cambria Math" panose="02040503050406030204" pitchFamily="18" charset="0"/>
                                                  </a:rPr>
                                                </m:ctrlPr>
                                              </m:sSubPr>
                                              <m:e>
                                                <m:r>
                                                  <a:rPr lang="en-US" sz="2000" i="1">
                                                    <a:solidFill>
                                                      <a:srgbClr val="76443C"/>
                                                    </a:solidFill>
                                                    <a:latin typeface="Cambria Math" panose="02040503050406030204" pitchFamily="18" charset="0"/>
                                                    <a:ea typeface="Cambria Math" panose="02040503050406030204" pitchFamily="18" charset="0"/>
                                                  </a:rPr>
                                                  <m:t>𝜑</m:t>
                                                </m:r>
                                              </m:e>
                                              <m:sub>
                                                <m:r>
                                                  <a:rPr lang="en-US" sz="2000" i="1">
                                                    <a:solidFill>
                                                      <a:srgbClr val="76443C"/>
                                                    </a:solidFill>
                                                    <a:latin typeface="Cambria Math" panose="02040503050406030204" pitchFamily="18" charset="0"/>
                                                  </a:rPr>
                                                  <m:t>𝑈</m:t>
                                                </m:r>
                                              </m:sub>
                                            </m:sSub>
                                          </m:e>
                                        </m:d>
                                        <m:r>
                                          <m:rPr>
                                            <m:sty m:val="p"/>
                                          </m:rPr>
                                          <a:rPr lang="en-US" sz="2000">
                                            <a:solidFill>
                                              <a:srgbClr val="76443C"/>
                                            </a:solidFill>
                                            <a:latin typeface="Cambria Math" panose="02040503050406030204" pitchFamily="18" charset="0"/>
                                          </a:rPr>
                                          <m:t>cos</m:t>
                                        </m:r>
                                        <m:r>
                                          <a:rPr lang="en-US" sz="2000" i="1">
                                            <a:solidFill>
                                              <a:srgbClr val="76443C"/>
                                            </a:solidFill>
                                            <a:latin typeface="Cambria Math" panose="02040503050406030204" pitchFamily="18" charset="0"/>
                                          </a:rPr>
                                          <m:t>(</m:t>
                                        </m:r>
                                        <m:sSub>
                                          <m:sSubPr>
                                            <m:ctrlPr>
                                              <a:rPr lang="en-US" sz="2000" i="1">
                                                <a:solidFill>
                                                  <a:srgbClr val="76443C"/>
                                                </a:solidFill>
                                                <a:latin typeface="Cambria Math" panose="02040503050406030204" pitchFamily="18" charset="0"/>
                                              </a:rPr>
                                            </m:ctrlPr>
                                          </m:sSubPr>
                                          <m:e>
                                            <m:r>
                                              <a:rPr lang="en-US" sz="2000" i="1">
                                                <a:solidFill>
                                                  <a:srgbClr val="76443C"/>
                                                </a:solidFill>
                                                <a:latin typeface="Cambria Math" panose="02040503050406030204" pitchFamily="18" charset="0"/>
                                                <a:ea typeface="Cambria Math" panose="02040503050406030204" pitchFamily="18" charset="0"/>
                                              </a:rPr>
                                              <m:t>𝜃</m:t>
                                            </m:r>
                                          </m:e>
                                          <m:sub>
                                            <m:r>
                                              <a:rPr lang="en-US" sz="2000" i="1">
                                                <a:solidFill>
                                                  <a:srgbClr val="76443C"/>
                                                </a:solidFill>
                                                <a:latin typeface="Cambria Math" panose="02040503050406030204" pitchFamily="18" charset="0"/>
                                              </a:rPr>
                                              <m:t>𝑈</m:t>
                                            </m:r>
                                          </m:sub>
                                        </m:sSub>
                                        <m:r>
                                          <m:rPr>
                                            <m:brk m:alnAt="7"/>
                                          </m:rPr>
                                          <a:rPr lang="en-US" sz="2000" i="1">
                                            <a:solidFill>
                                              <a:srgbClr val="76443C"/>
                                            </a:solidFill>
                                            <a:latin typeface="Cambria Math" panose="02040503050406030204" pitchFamily="18" charset="0"/>
                                          </a:rPr>
                                          <m:t>)</m:t>
                                        </m:r>
                                      </m:e>
                                    </m:eqArr>
                                    <m:r>
                                      <a:rPr lang="en-US" sz="2000" i="1">
                                        <a:solidFill>
                                          <a:srgbClr val="76443C"/>
                                        </a:solidFill>
                                        <a:latin typeface="Cambria Math" panose="02040503050406030204" pitchFamily="18" charset="0"/>
                                      </a:rPr>
                                      <m:t>    </m:t>
                                    </m:r>
                                  </m:e>
                                </m:mr>
                              </m:m>
                              <m:m>
                                <m:mPr>
                                  <m:mcs>
                                    <m:mc>
                                      <m:mcPr>
                                        <m:count m:val="1"/>
                                        <m:mcJc m:val="center"/>
                                      </m:mcPr>
                                    </m:mc>
                                  </m:mcs>
                                  <m:ctrlPr>
                                    <a:rPr lang="en-US" sz="2000" i="1">
                                      <a:solidFill>
                                        <a:srgbClr val="76443C"/>
                                      </a:solidFill>
                                      <a:latin typeface="Cambria Math" panose="02040503050406030204" pitchFamily="18" charset="0"/>
                                    </a:rPr>
                                  </m:ctrlPr>
                                </m:mPr>
                                <m:mr>
                                  <m:e>
                                    <m:r>
                                      <m:rPr>
                                        <m:brk m:alnAt="7"/>
                                      </m:rPr>
                                      <a:rPr lang="en-US" sz="2000" i="1">
                                        <a:solidFill>
                                          <a:srgbClr val="76443C"/>
                                        </a:solidFill>
                                        <a:latin typeface="Cambria Math" panose="02040503050406030204" pitchFamily="18" charset="0"/>
                                      </a:rPr>
                                      <m:t>−</m:t>
                                    </m:r>
                                    <m:r>
                                      <m:rPr>
                                        <m:sty m:val="p"/>
                                        <m:brk m:alnAt="7"/>
                                      </m:rPr>
                                      <a:rPr lang="en-US" sz="2000">
                                        <a:solidFill>
                                          <a:srgbClr val="76443C"/>
                                        </a:solidFill>
                                        <a:latin typeface="Cambria Math" panose="02040503050406030204" pitchFamily="18" charset="0"/>
                                      </a:rPr>
                                      <m:t>s</m:t>
                                    </m:r>
                                    <m:r>
                                      <m:rPr>
                                        <m:sty m:val="p"/>
                                      </m:rPr>
                                      <a:rPr lang="en-US" sz="2000">
                                        <a:solidFill>
                                          <a:srgbClr val="76443C"/>
                                        </a:solidFill>
                                        <a:latin typeface="Cambria Math" panose="02040503050406030204" pitchFamily="18" charset="0"/>
                                      </a:rPr>
                                      <m:t>in</m:t>
                                    </m:r>
                                    <m:r>
                                      <m:rPr>
                                        <m:brk m:alnAt="7"/>
                                      </m:rPr>
                                      <a:rPr lang="en-US" sz="2000" i="1">
                                        <a:solidFill>
                                          <a:srgbClr val="76443C"/>
                                        </a:solidFill>
                                        <a:latin typeface="Cambria Math" panose="02040503050406030204" pitchFamily="18" charset="0"/>
                                      </a:rPr>
                                      <m:t>⁡</m:t>
                                    </m:r>
                                    <m:r>
                                      <a:rPr lang="en-US" sz="2000" i="1">
                                        <a:solidFill>
                                          <a:srgbClr val="76443C"/>
                                        </a:solidFill>
                                        <a:latin typeface="Cambria Math" panose="02040503050406030204" pitchFamily="18" charset="0"/>
                                      </a:rPr>
                                      <m:t>(</m:t>
                                    </m:r>
                                    <m:sSub>
                                      <m:sSubPr>
                                        <m:ctrlPr>
                                          <a:rPr lang="en-US" sz="2000" i="1">
                                            <a:solidFill>
                                              <a:srgbClr val="76443C"/>
                                            </a:solidFill>
                                            <a:latin typeface="Cambria Math" panose="02040503050406030204" pitchFamily="18" charset="0"/>
                                          </a:rPr>
                                        </m:ctrlPr>
                                      </m:sSubPr>
                                      <m:e>
                                        <m:r>
                                          <a:rPr lang="en-US" sz="2000" i="1">
                                            <a:solidFill>
                                              <a:srgbClr val="76443C"/>
                                            </a:solidFill>
                                            <a:latin typeface="Cambria Math" panose="02040503050406030204" pitchFamily="18" charset="0"/>
                                            <a:ea typeface="Cambria Math" panose="02040503050406030204" pitchFamily="18" charset="0"/>
                                          </a:rPr>
                                          <m:t>𝜑</m:t>
                                        </m:r>
                                      </m:e>
                                      <m:sub>
                                        <m:r>
                                          <a:rPr lang="en-US" sz="2000" i="1">
                                            <a:solidFill>
                                              <a:srgbClr val="76443C"/>
                                            </a:solidFill>
                                            <a:latin typeface="Cambria Math" panose="02040503050406030204" pitchFamily="18" charset="0"/>
                                          </a:rPr>
                                          <m:t>𝑈</m:t>
                                        </m:r>
                                      </m:sub>
                                    </m:sSub>
                                    <m:r>
                                      <a:rPr lang="en-US" sz="2000" i="1">
                                        <a:solidFill>
                                          <a:srgbClr val="76443C"/>
                                        </a:solidFill>
                                        <a:latin typeface="Cambria Math" panose="02040503050406030204" pitchFamily="18" charset="0"/>
                                      </a:rPr>
                                      <m:t>)</m:t>
                                    </m:r>
                                  </m:e>
                                </m:mr>
                                <m:mr>
                                  <m:e>
                                    <m:r>
                                      <m:rPr>
                                        <m:brk m:alnAt="7"/>
                                      </m:rPr>
                                      <a:rPr lang="en-US" sz="2000" i="1">
                                        <a:solidFill>
                                          <a:srgbClr val="76443C"/>
                                        </a:solidFill>
                                        <a:latin typeface="Cambria Math" panose="02040503050406030204" pitchFamily="18" charset="0"/>
                                      </a:rPr>
                                      <m:t>−</m:t>
                                    </m:r>
                                    <m:r>
                                      <m:rPr>
                                        <m:sty m:val="p"/>
                                        <m:brk m:alnAt="7"/>
                                      </m:rPr>
                                      <a:rPr lang="en-US" sz="2000">
                                        <a:solidFill>
                                          <a:srgbClr val="76443C"/>
                                        </a:solidFill>
                                        <a:latin typeface="Cambria Math" panose="02040503050406030204" pitchFamily="18" charset="0"/>
                                      </a:rPr>
                                      <m:t>s</m:t>
                                    </m:r>
                                    <m:r>
                                      <m:rPr>
                                        <m:sty m:val="p"/>
                                      </m:rPr>
                                      <a:rPr lang="en-US" sz="2000">
                                        <a:solidFill>
                                          <a:srgbClr val="76443C"/>
                                        </a:solidFill>
                                        <a:latin typeface="Cambria Math" panose="02040503050406030204" pitchFamily="18" charset="0"/>
                                      </a:rPr>
                                      <m:t>in</m:t>
                                    </m:r>
                                    <m:r>
                                      <m:rPr>
                                        <m:brk m:alnAt="7"/>
                                      </m:rPr>
                                      <a:rPr lang="en-US" sz="2000" i="1">
                                        <a:solidFill>
                                          <a:srgbClr val="76443C"/>
                                        </a:solidFill>
                                        <a:latin typeface="Cambria Math" panose="02040503050406030204" pitchFamily="18" charset="0"/>
                                      </a:rPr>
                                      <m:t>⁡</m:t>
                                    </m:r>
                                    <m:r>
                                      <a:rPr lang="en-US" sz="2000" i="1">
                                        <a:solidFill>
                                          <a:srgbClr val="76443C"/>
                                        </a:solidFill>
                                        <a:latin typeface="Cambria Math" panose="02040503050406030204" pitchFamily="18" charset="0"/>
                                      </a:rPr>
                                      <m:t>(</m:t>
                                    </m:r>
                                    <m:sSub>
                                      <m:sSubPr>
                                        <m:ctrlPr>
                                          <a:rPr lang="en-US" sz="2000" i="1">
                                            <a:solidFill>
                                              <a:srgbClr val="76443C"/>
                                            </a:solidFill>
                                            <a:latin typeface="Cambria Math" panose="02040503050406030204" pitchFamily="18" charset="0"/>
                                          </a:rPr>
                                        </m:ctrlPr>
                                      </m:sSubPr>
                                      <m:e>
                                        <m:r>
                                          <a:rPr lang="en-US" sz="2000" i="1">
                                            <a:solidFill>
                                              <a:srgbClr val="76443C"/>
                                            </a:solidFill>
                                            <a:latin typeface="Cambria Math" panose="02040503050406030204" pitchFamily="18" charset="0"/>
                                            <a:ea typeface="Cambria Math" panose="02040503050406030204" pitchFamily="18" charset="0"/>
                                          </a:rPr>
                                          <m:t>𝜑</m:t>
                                        </m:r>
                                      </m:e>
                                      <m:sub>
                                        <m:r>
                                          <a:rPr lang="en-US" sz="2000" i="1">
                                            <a:solidFill>
                                              <a:srgbClr val="76443C"/>
                                            </a:solidFill>
                                            <a:latin typeface="Cambria Math" panose="02040503050406030204" pitchFamily="18" charset="0"/>
                                            <a:ea typeface="Cambria Math" panose="02040503050406030204" pitchFamily="18" charset="0"/>
                                          </a:rPr>
                                          <m:t>𝑉</m:t>
                                        </m:r>
                                      </m:sub>
                                    </m:sSub>
                                    <m:r>
                                      <a:rPr lang="en-US" sz="2000" i="1">
                                        <a:solidFill>
                                          <a:srgbClr val="76443C"/>
                                        </a:solidFill>
                                        <a:latin typeface="Cambria Math" panose="02040503050406030204" pitchFamily="18" charset="0"/>
                                      </a:rPr>
                                      <m:t>)</m:t>
                                    </m:r>
                                  </m:e>
                                </m:mr>
                                <m:mr>
                                  <m:e>
                                    <m:r>
                                      <m:rPr>
                                        <m:brk m:alnAt="7"/>
                                      </m:rPr>
                                      <a:rPr lang="en-US" sz="2000" i="1">
                                        <a:solidFill>
                                          <a:srgbClr val="76443C"/>
                                        </a:solidFill>
                                        <a:latin typeface="Cambria Math" panose="02040503050406030204" pitchFamily="18" charset="0"/>
                                      </a:rPr>
                                      <m:t>−</m:t>
                                    </m:r>
                                    <m:r>
                                      <m:rPr>
                                        <m:sty m:val="p"/>
                                        <m:brk m:alnAt="7"/>
                                      </m:rPr>
                                      <a:rPr lang="en-US" sz="2000">
                                        <a:solidFill>
                                          <a:srgbClr val="76443C"/>
                                        </a:solidFill>
                                        <a:latin typeface="Cambria Math" panose="02040503050406030204" pitchFamily="18" charset="0"/>
                                      </a:rPr>
                                      <m:t>s</m:t>
                                    </m:r>
                                    <m:r>
                                      <m:rPr>
                                        <m:sty m:val="p"/>
                                      </m:rPr>
                                      <a:rPr lang="en-US" sz="2000">
                                        <a:solidFill>
                                          <a:srgbClr val="76443C"/>
                                        </a:solidFill>
                                        <a:latin typeface="Cambria Math" panose="02040503050406030204" pitchFamily="18" charset="0"/>
                                      </a:rPr>
                                      <m:t>in</m:t>
                                    </m:r>
                                    <m:r>
                                      <m:rPr>
                                        <m:brk m:alnAt="7"/>
                                      </m:rPr>
                                      <a:rPr lang="en-US" sz="2000" i="1">
                                        <a:solidFill>
                                          <a:srgbClr val="76443C"/>
                                        </a:solidFill>
                                        <a:latin typeface="Cambria Math" panose="02040503050406030204" pitchFamily="18" charset="0"/>
                                      </a:rPr>
                                      <m:t>⁡</m:t>
                                    </m:r>
                                    <m:r>
                                      <a:rPr lang="en-US" sz="2000" i="1">
                                        <a:solidFill>
                                          <a:srgbClr val="76443C"/>
                                        </a:solidFill>
                                        <a:latin typeface="Cambria Math" panose="02040503050406030204" pitchFamily="18" charset="0"/>
                                      </a:rPr>
                                      <m:t>(</m:t>
                                    </m:r>
                                    <m:sSub>
                                      <m:sSubPr>
                                        <m:ctrlPr>
                                          <a:rPr lang="en-US" sz="2000" i="1">
                                            <a:solidFill>
                                              <a:srgbClr val="76443C"/>
                                            </a:solidFill>
                                            <a:latin typeface="Cambria Math" panose="02040503050406030204" pitchFamily="18" charset="0"/>
                                          </a:rPr>
                                        </m:ctrlPr>
                                      </m:sSubPr>
                                      <m:e>
                                        <m:r>
                                          <a:rPr lang="en-US" sz="2000" i="1">
                                            <a:solidFill>
                                              <a:srgbClr val="76443C"/>
                                            </a:solidFill>
                                            <a:latin typeface="Cambria Math" panose="02040503050406030204" pitchFamily="18" charset="0"/>
                                            <a:ea typeface="Cambria Math" panose="02040503050406030204" pitchFamily="18" charset="0"/>
                                          </a:rPr>
                                          <m:t>𝜑</m:t>
                                        </m:r>
                                      </m:e>
                                      <m:sub>
                                        <m:r>
                                          <a:rPr lang="en-US" sz="2000" i="1">
                                            <a:solidFill>
                                              <a:srgbClr val="76443C"/>
                                            </a:solidFill>
                                            <a:latin typeface="Cambria Math" panose="02040503050406030204" pitchFamily="18" charset="0"/>
                                            <a:ea typeface="Cambria Math" panose="02040503050406030204" pitchFamily="18" charset="0"/>
                                          </a:rPr>
                                          <m:t>𝑊</m:t>
                                        </m:r>
                                      </m:sub>
                                    </m:sSub>
                                    <m:r>
                                      <a:rPr lang="en-US" sz="2000" i="1">
                                        <a:solidFill>
                                          <a:srgbClr val="76443C"/>
                                        </a:solidFill>
                                        <a:latin typeface="Cambria Math" panose="02040503050406030204" pitchFamily="18" charset="0"/>
                                      </a:rPr>
                                      <m:t>)</m:t>
                                    </m:r>
                                  </m:e>
                                </m:mr>
                              </m:m>
                            </m:e>
                          </m:d>
                        </m:e>
                        <m:sup>
                          <m:r>
                            <a:rPr lang="en-US" sz="2000" b="0" i="1" smtClean="0">
                              <a:solidFill>
                                <a:srgbClr val="76443C"/>
                              </a:solidFill>
                              <a:latin typeface="Cambria Math" panose="02040503050406030204" pitchFamily="18" charset="0"/>
                            </a:rPr>
                            <m:t>−1</m:t>
                          </m:r>
                        </m:sup>
                      </m:sSup>
                      <m:d>
                        <m:dPr>
                          <m:ctrlPr>
                            <a:rPr lang="en-US" sz="2000" i="1">
                              <a:solidFill>
                                <a:srgbClr val="76443C"/>
                              </a:solidFill>
                              <a:latin typeface="Cambria Math" panose="02040503050406030204" pitchFamily="18" charset="0"/>
                            </a:rPr>
                          </m:ctrlPr>
                        </m:dPr>
                        <m:e>
                          <m:f>
                            <m:fPr>
                              <m:type m:val="noBar"/>
                              <m:ctrlPr>
                                <a:rPr lang="en-US" sz="2000" i="1">
                                  <a:solidFill>
                                    <a:srgbClr val="76443C"/>
                                  </a:solidFill>
                                  <a:latin typeface="Cambria Math" panose="02040503050406030204" pitchFamily="18" charset="0"/>
                                </a:rPr>
                              </m:ctrlPr>
                            </m:fPr>
                            <m:num>
                              <m:sSub>
                                <m:sSubPr>
                                  <m:ctrlPr>
                                    <a:rPr lang="en-US" sz="2000" i="1">
                                      <a:solidFill>
                                        <a:srgbClr val="76443C"/>
                                      </a:solidFill>
                                      <a:latin typeface="Cambria Math" panose="02040503050406030204" pitchFamily="18" charset="0"/>
                                    </a:rPr>
                                  </m:ctrlPr>
                                </m:sSubPr>
                                <m:e>
                                  <m:r>
                                    <a:rPr lang="en-US" sz="2000" i="1">
                                      <a:solidFill>
                                        <a:srgbClr val="76443C"/>
                                      </a:solidFill>
                                      <a:latin typeface="Cambria Math" panose="02040503050406030204" pitchFamily="18" charset="0"/>
                                    </a:rPr>
                                    <m:t>𝐷</m:t>
                                  </m:r>
                                </m:e>
                                <m:sub>
                                  <m:r>
                                    <a:rPr lang="en-US" sz="2000" b="0" i="1" smtClean="0">
                                      <a:solidFill>
                                        <a:srgbClr val="76443C"/>
                                      </a:solidFill>
                                      <a:latin typeface="Cambria Math" panose="02040503050406030204" pitchFamily="18" charset="0"/>
                                    </a:rPr>
                                    <m:t>𝑈</m:t>
                                  </m:r>
                                </m:sub>
                              </m:sSub>
                            </m:num>
                            <m:den>
                              <m:eqArr>
                                <m:eqArrPr>
                                  <m:ctrlPr>
                                    <a:rPr lang="en-US" sz="2000" i="1">
                                      <a:solidFill>
                                        <a:srgbClr val="76443C"/>
                                      </a:solidFill>
                                      <a:latin typeface="Cambria Math" panose="02040503050406030204" pitchFamily="18" charset="0"/>
                                    </a:rPr>
                                  </m:ctrlPr>
                                </m:eqArrPr>
                                <m:e>
                                  <m:sSub>
                                    <m:sSubPr>
                                      <m:ctrlPr>
                                        <a:rPr lang="en-US" sz="2000" i="1">
                                          <a:solidFill>
                                            <a:srgbClr val="76443C"/>
                                          </a:solidFill>
                                          <a:latin typeface="Cambria Math" panose="02040503050406030204" pitchFamily="18" charset="0"/>
                                        </a:rPr>
                                      </m:ctrlPr>
                                    </m:sSubPr>
                                    <m:e>
                                      <m:r>
                                        <a:rPr lang="en-US" sz="2000" i="1">
                                          <a:solidFill>
                                            <a:srgbClr val="76443C"/>
                                          </a:solidFill>
                                          <a:latin typeface="Cambria Math" panose="02040503050406030204" pitchFamily="18" charset="0"/>
                                        </a:rPr>
                                        <m:t>𝐷</m:t>
                                      </m:r>
                                    </m:e>
                                    <m:sub>
                                      <m:r>
                                        <a:rPr lang="en-US" sz="2000" b="0" i="1" smtClean="0">
                                          <a:solidFill>
                                            <a:srgbClr val="76443C"/>
                                          </a:solidFill>
                                          <a:latin typeface="Cambria Math" panose="02040503050406030204" pitchFamily="18" charset="0"/>
                                        </a:rPr>
                                        <m:t>𝑉</m:t>
                                      </m:r>
                                    </m:sub>
                                  </m:sSub>
                                </m:e>
                                <m:e>
                                  <m:sSub>
                                    <m:sSubPr>
                                      <m:ctrlPr>
                                        <a:rPr lang="en-US" sz="2000" i="1">
                                          <a:solidFill>
                                            <a:srgbClr val="76443C"/>
                                          </a:solidFill>
                                          <a:latin typeface="Cambria Math" panose="02040503050406030204" pitchFamily="18" charset="0"/>
                                        </a:rPr>
                                      </m:ctrlPr>
                                    </m:sSubPr>
                                    <m:e>
                                      <m:r>
                                        <a:rPr lang="en-US" sz="2000" i="1">
                                          <a:solidFill>
                                            <a:srgbClr val="76443C"/>
                                          </a:solidFill>
                                          <a:latin typeface="Cambria Math" panose="02040503050406030204" pitchFamily="18" charset="0"/>
                                        </a:rPr>
                                        <m:t>𝐷</m:t>
                                      </m:r>
                                    </m:e>
                                    <m:sub>
                                      <m:r>
                                        <a:rPr lang="en-US" sz="2000" b="0" i="1" smtClean="0">
                                          <a:solidFill>
                                            <a:srgbClr val="76443C"/>
                                          </a:solidFill>
                                          <a:latin typeface="Cambria Math" panose="02040503050406030204" pitchFamily="18" charset="0"/>
                                        </a:rPr>
                                        <m:t>𝑊</m:t>
                                      </m:r>
                                    </m:sub>
                                  </m:sSub>
                                </m:e>
                              </m:eqArr>
                            </m:den>
                          </m:f>
                        </m:e>
                      </m:d>
                      <m:r>
                        <a:rPr lang="en-US" sz="2000" b="0" i="1" smtClean="0">
                          <a:solidFill>
                            <a:srgbClr val="76443C"/>
                          </a:solidFill>
                          <a:latin typeface="Cambria Math" panose="02040503050406030204" pitchFamily="18" charset="0"/>
                        </a:rPr>
                        <m:t>        (1)</m:t>
                      </m:r>
                    </m:oMath>
                  </m:oMathPara>
                </a14:m>
                <a:endParaRPr lang="en-US" sz="2000" dirty="0">
                  <a:solidFill>
                    <a:srgbClr val="76443C"/>
                  </a:solidFill>
                </a:endParaRPr>
              </a:p>
            </p:txBody>
          </p:sp>
        </mc:Choice>
        <mc:Fallback xmlns="">
          <p:sp>
            <p:nvSpPr>
              <p:cNvPr id="79" name="TextBox 78">
                <a:extLst>
                  <a:ext uri="{FF2B5EF4-FFF2-40B4-BE49-F238E27FC236}">
                    <a16:creationId xmlns:a16="http://schemas.microsoft.com/office/drawing/2014/main" id="{F9C2F14B-F27C-734D-8B05-D8617BAB4ADF}"/>
                  </a:ext>
                </a:extLst>
              </p:cNvPr>
              <p:cNvSpPr txBox="1">
                <a:spLocks noRot="1" noChangeAspect="1" noMove="1" noResize="1" noEditPoints="1" noAdjustHandles="1" noChangeArrowheads="1" noChangeShapeType="1" noTextEdit="1"/>
              </p:cNvSpPr>
              <p:nvPr/>
            </p:nvSpPr>
            <p:spPr>
              <a:xfrm>
                <a:off x="23397149" y="13683481"/>
                <a:ext cx="8850085" cy="1355200"/>
              </a:xfrm>
              <a:prstGeom prst="rect">
                <a:avLst/>
              </a:prstGeom>
              <a:blipFill>
                <a:blip r:embed="rId7"/>
                <a:stretch>
                  <a:fillRect/>
                </a:stretch>
              </a:blipFill>
              <a:ln w="127000">
                <a:noFill/>
                <a:miter lim="800000"/>
              </a:ln>
            </p:spPr>
            <p:txBody>
              <a:bodyPr/>
              <a:lstStyle/>
              <a:p>
                <a:r>
                  <a:rPr lang="en-US">
                    <a:noFill/>
                  </a:rPr>
                  <a:t> </a:t>
                </a:r>
              </a:p>
            </p:txBody>
          </p:sp>
        </mc:Fallback>
      </mc:AlternateContent>
      <p:pic>
        <p:nvPicPr>
          <p:cNvPr id="90" name="Picture 89">
            <a:extLst>
              <a:ext uri="{FF2B5EF4-FFF2-40B4-BE49-F238E27FC236}">
                <a16:creationId xmlns:a16="http://schemas.microsoft.com/office/drawing/2014/main" id="{EDB915DF-9C05-DA48-8279-87069BE8F71D}"/>
              </a:ext>
            </a:extLst>
          </p:cNvPr>
          <p:cNvPicPr>
            <a:picLocks noChangeAspect="1"/>
          </p:cNvPicPr>
          <p:nvPr/>
        </p:nvPicPr>
        <p:blipFill>
          <a:blip r:embed="rId8"/>
          <a:stretch>
            <a:fillRect/>
          </a:stretch>
        </p:blipFill>
        <p:spPr>
          <a:xfrm>
            <a:off x="20010308" y="10844266"/>
            <a:ext cx="3267741" cy="4065678"/>
          </a:xfrm>
          <a:prstGeom prst="rect">
            <a:avLst/>
          </a:prstGeom>
        </p:spPr>
      </p:pic>
      <p:pic>
        <p:nvPicPr>
          <p:cNvPr id="95" name="Picture 94">
            <a:extLst>
              <a:ext uri="{FF2B5EF4-FFF2-40B4-BE49-F238E27FC236}">
                <a16:creationId xmlns:a16="http://schemas.microsoft.com/office/drawing/2014/main" id="{C90DA5D2-28F1-A346-9C5F-2115BB9C3EC9}"/>
              </a:ext>
            </a:extLst>
          </p:cNvPr>
          <p:cNvPicPr>
            <a:picLocks noChangeAspect="1"/>
          </p:cNvPicPr>
          <p:nvPr/>
        </p:nvPicPr>
        <p:blipFill>
          <a:blip r:embed="rId9"/>
          <a:stretch>
            <a:fillRect/>
          </a:stretch>
        </p:blipFill>
        <p:spPr>
          <a:xfrm>
            <a:off x="28242139" y="36743285"/>
            <a:ext cx="3034712" cy="3038758"/>
          </a:xfrm>
          <a:prstGeom prst="rect">
            <a:avLst/>
          </a:prstGeom>
        </p:spPr>
      </p:pic>
      <p:sp>
        <p:nvSpPr>
          <p:cNvPr id="97" name="TextBox 96">
            <a:extLst>
              <a:ext uri="{FF2B5EF4-FFF2-40B4-BE49-F238E27FC236}">
                <a16:creationId xmlns:a16="http://schemas.microsoft.com/office/drawing/2014/main" id="{18E4897C-9964-0F47-95D9-EEBA7DFAAC32}"/>
              </a:ext>
            </a:extLst>
          </p:cNvPr>
          <p:cNvSpPr txBox="1"/>
          <p:nvPr/>
        </p:nvSpPr>
        <p:spPr>
          <a:xfrm>
            <a:off x="309462" y="39163205"/>
            <a:ext cx="16208670" cy="338554"/>
          </a:xfrm>
          <a:prstGeom prst="rect">
            <a:avLst/>
          </a:prstGeom>
          <a:noFill/>
        </p:spPr>
        <p:txBody>
          <a:bodyPr wrap="square" rtlCol="0">
            <a:spAutoFit/>
          </a:bodyPr>
          <a:lstStyle/>
          <a:p>
            <a:r>
              <a:rPr lang="en-US" sz="1600" dirty="0">
                <a:solidFill>
                  <a:schemeClr val="bg1"/>
                </a:solidFill>
                <a:latin typeface="Fira Sans" panose="020B0503050000020004" pitchFamily="34" charset="0"/>
                <a:ea typeface="Roboto" panose="02000000000000000000" pitchFamily="2" charset="0"/>
              </a:rPr>
              <a:t>5. Giardini, D., </a:t>
            </a:r>
            <a:r>
              <a:rPr lang="en-US" sz="1600" dirty="0" err="1">
                <a:solidFill>
                  <a:schemeClr val="bg1"/>
                </a:solidFill>
                <a:latin typeface="Fira Sans" panose="020B0503050000020004" pitchFamily="34" charset="0"/>
                <a:ea typeface="Roboto" panose="02000000000000000000" pitchFamily="2" charset="0"/>
              </a:rPr>
              <a:t>Lognonné</a:t>
            </a:r>
            <a:r>
              <a:rPr lang="en-US" sz="1600" dirty="0">
                <a:solidFill>
                  <a:schemeClr val="bg1"/>
                </a:solidFill>
                <a:latin typeface="Fira Sans" panose="020B0503050000020004" pitchFamily="34" charset="0"/>
                <a:ea typeface="Roboto" panose="02000000000000000000" pitchFamily="2" charset="0"/>
              </a:rPr>
              <a:t>, P., </a:t>
            </a:r>
            <a:r>
              <a:rPr lang="en-US" sz="1600" dirty="0" err="1">
                <a:solidFill>
                  <a:schemeClr val="bg1"/>
                </a:solidFill>
                <a:latin typeface="Fira Sans" panose="020B0503050000020004" pitchFamily="34" charset="0"/>
                <a:ea typeface="Roboto" panose="02000000000000000000" pitchFamily="2" charset="0"/>
              </a:rPr>
              <a:t>Banerdt</a:t>
            </a:r>
            <a:r>
              <a:rPr lang="en-US" sz="1600" dirty="0">
                <a:solidFill>
                  <a:schemeClr val="bg1"/>
                </a:solidFill>
                <a:latin typeface="Fira Sans" panose="020B0503050000020004" pitchFamily="34" charset="0"/>
                <a:ea typeface="Roboto" panose="02000000000000000000" pitchFamily="2" charset="0"/>
              </a:rPr>
              <a:t>, W.B. et al. The seismicity of Mars. Nat. </a:t>
            </a:r>
            <a:r>
              <a:rPr lang="en-US" sz="1600" dirty="0" err="1">
                <a:solidFill>
                  <a:schemeClr val="bg1"/>
                </a:solidFill>
                <a:latin typeface="Fira Sans" panose="020B0503050000020004" pitchFamily="34" charset="0"/>
                <a:ea typeface="Roboto" panose="02000000000000000000" pitchFamily="2" charset="0"/>
              </a:rPr>
              <a:t>Geosci</a:t>
            </a:r>
            <a:r>
              <a:rPr lang="en-US" sz="1600" dirty="0">
                <a:solidFill>
                  <a:schemeClr val="bg1"/>
                </a:solidFill>
                <a:latin typeface="Fira Sans" panose="020B0503050000020004" pitchFamily="34" charset="0"/>
                <a:ea typeface="Roboto" panose="02000000000000000000" pitchFamily="2" charset="0"/>
              </a:rPr>
              <a:t>. 13, 205–212 (2020). https://doi-org.proxy01.its.virginia.edu/10.1038/s41561-020-0539-8</a:t>
            </a:r>
          </a:p>
        </p:txBody>
      </p:sp>
      <p:cxnSp>
        <p:nvCxnSpPr>
          <p:cNvPr id="104" name="Straight Connector 103">
            <a:extLst>
              <a:ext uri="{FF2B5EF4-FFF2-40B4-BE49-F238E27FC236}">
                <a16:creationId xmlns:a16="http://schemas.microsoft.com/office/drawing/2014/main" id="{C440931C-1A89-744C-88E4-102BC7D23144}"/>
              </a:ext>
            </a:extLst>
          </p:cNvPr>
          <p:cNvCxnSpPr>
            <a:cxnSpLocks/>
          </p:cNvCxnSpPr>
          <p:nvPr/>
        </p:nvCxnSpPr>
        <p:spPr>
          <a:xfrm flipH="1">
            <a:off x="9001106" y="10742095"/>
            <a:ext cx="1" cy="3421284"/>
          </a:xfrm>
          <a:prstGeom prst="line">
            <a:avLst/>
          </a:prstGeom>
          <a:ln>
            <a:solidFill>
              <a:srgbClr val="75453B">
                <a:alpha val="31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F6CB9044-C025-4E4F-9345-4807CC785826}"/>
              </a:ext>
            </a:extLst>
          </p:cNvPr>
          <p:cNvCxnSpPr>
            <a:cxnSpLocks/>
          </p:cNvCxnSpPr>
          <p:nvPr/>
        </p:nvCxnSpPr>
        <p:spPr>
          <a:xfrm flipH="1">
            <a:off x="10065157" y="14799654"/>
            <a:ext cx="1" cy="3421284"/>
          </a:xfrm>
          <a:prstGeom prst="line">
            <a:avLst/>
          </a:prstGeom>
          <a:ln>
            <a:solidFill>
              <a:srgbClr val="75453B">
                <a:alpha val="31000"/>
              </a:srgbClr>
            </a:solidFill>
            <a:prstDash val="lgDash"/>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180EB5C8-4013-8047-A5B9-DC0E5FBD88ED}"/>
              </a:ext>
            </a:extLst>
          </p:cNvPr>
          <p:cNvSpPr txBox="1"/>
          <p:nvPr/>
        </p:nvSpPr>
        <p:spPr>
          <a:xfrm>
            <a:off x="1518230" y="12693470"/>
            <a:ext cx="4090324" cy="1182631"/>
          </a:xfrm>
          <a:prstGeom prst="rect">
            <a:avLst/>
          </a:prstGeom>
          <a:noFill/>
        </p:spPr>
        <p:txBody>
          <a:bodyPr wrap="square" rtlCol="0">
            <a:spAutoFit/>
          </a:bodyPr>
          <a:lstStyle/>
          <a:p>
            <a:r>
              <a:rPr lang="en-US" dirty="0">
                <a:solidFill>
                  <a:srgbClr val="C28274"/>
                </a:solidFill>
                <a:latin typeface="Inconsolata ExtraCondensed Ligh" pitchFamily="49" charset="77"/>
                <a:ea typeface="Inconsolata ExtraCondensed Ligh" pitchFamily="49" charset="77"/>
              </a:rPr>
              <a:t>S0173a</a:t>
            </a:r>
          </a:p>
        </p:txBody>
      </p:sp>
      <p:sp>
        <p:nvSpPr>
          <p:cNvPr id="107" name="TextBox 106">
            <a:extLst>
              <a:ext uri="{FF2B5EF4-FFF2-40B4-BE49-F238E27FC236}">
                <a16:creationId xmlns:a16="http://schemas.microsoft.com/office/drawing/2014/main" id="{96990F4F-4106-4440-9A34-3272BDBAF989}"/>
              </a:ext>
            </a:extLst>
          </p:cNvPr>
          <p:cNvSpPr txBox="1"/>
          <p:nvPr/>
        </p:nvSpPr>
        <p:spPr>
          <a:xfrm>
            <a:off x="1526770" y="13649957"/>
            <a:ext cx="5615017" cy="646331"/>
          </a:xfrm>
          <a:prstGeom prst="rect">
            <a:avLst/>
          </a:prstGeom>
          <a:noFill/>
        </p:spPr>
        <p:txBody>
          <a:bodyPr wrap="square" rtlCol="0">
            <a:spAutoFit/>
          </a:bodyPr>
          <a:lstStyle/>
          <a:p>
            <a:r>
              <a:rPr lang="en-US" sz="3600" spc="-150" dirty="0">
                <a:solidFill>
                  <a:srgbClr val="C28274"/>
                </a:solidFill>
                <a:latin typeface="Inconsolata ExtraCondensed Extr" pitchFamily="49" charset="77"/>
                <a:ea typeface="Inconsolata ExtraCondensed Extr" pitchFamily="49" charset="77"/>
              </a:rPr>
              <a:t>UTC2019-05-23T02:22:59</a:t>
            </a:r>
            <a:endParaRPr lang="en-US" sz="4400" spc="-150" dirty="0">
              <a:solidFill>
                <a:srgbClr val="C28274"/>
              </a:solidFill>
              <a:latin typeface="Inconsolata ExtraCondensed Extr" pitchFamily="49" charset="77"/>
              <a:ea typeface="Inconsolata ExtraCondensed Extr" pitchFamily="49" charset="77"/>
            </a:endParaRPr>
          </a:p>
        </p:txBody>
      </p:sp>
      <p:sp>
        <p:nvSpPr>
          <p:cNvPr id="108" name="TextBox 107">
            <a:extLst>
              <a:ext uri="{FF2B5EF4-FFF2-40B4-BE49-F238E27FC236}">
                <a16:creationId xmlns:a16="http://schemas.microsoft.com/office/drawing/2014/main" id="{5DA666D2-C083-FA43-9485-F4B63E40E74C}"/>
              </a:ext>
            </a:extLst>
          </p:cNvPr>
          <p:cNvSpPr txBox="1"/>
          <p:nvPr/>
        </p:nvSpPr>
        <p:spPr>
          <a:xfrm>
            <a:off x="1533866" y="8313354"/>
            <a:ext cx="4090324" cy="1182631"/>
          </a:xfrm>
          <a:prstGeom prst="rect">
            <a:avLst/>
          </a:prstGeom>
          <a:noFill/>
        </p:spPr>
        <p:txBody>
          <a:bodyPr wrap="square" rtlCol="0">
            <a:spAutoFit/>
          </a:bodyPr>
          <a:lstStyle/>
          <a:p>
            <a:r>
              <a:rPr lang="en-US" dirty="0">
                <a:solidFill>
                  <a:srgbClr val="C28274"/>
                </a:solidFill>
                <a:latin typeface="Inconsolata ExtraCondensed Ligh" pitchFamily="49" charset="77"/>
                <a:ea typeface="Inconsolata ExtraCondensed Ligh" pitchFamily="49" charset="77"/>
              </a:rPr>
              <a:t>S0235b</a:t>
            </a:r>
          </a:p>
        </p:txBody>
      </p:sp>
      <p:sp>
        <p:nvSpPr>
          <p:cNvPr id="109" name="TextBox 108">
            <a:extLst>
              <a:ext uri="{FF2B5EF4-FFF2-40B4-BE49-F238E27FC236}">
                <a16:creationId xmlns:a16="http://schemas.microsoft.com/office/drawing/2014/main" id="{867D9231-107E-E746-9D76-9EBC1D942770}"/>
              </a:ext>
            </a:extLst>
          </p:cNvPr>
          <p:cNvSpPr txBox="1"/>
          <p:nvPr/>
        </p:nvSpPr>
        <p:spPr>
          <a:xfrm>
            <a:off x="1542406" y="9269841"/>
            <a:ext cx="5615017" cy="646331"/>
          </a:xfrm>
          <a:prstGeom prst="rect">
            <a:avLst/>
          </a:prstGeom>
          <a:noFill/>
        </p:spPr>
        <p:txBody>
          <a:bodyPr wrap="square" rtlCol="0">
            <a:spAutoFit/>
          </a:bodyPr>
          <a:lstStyle/>
          <a:p>
            <a:r>
              <a:rPr lang="en-US" sz="3600" spc="-150" dirty="0">
                <a:solidFill>
                  <a:srgbClr val="C28274"/>
                </a:solidFill>
                <a:latin typeface="Inconsolata ExtraCondensed Extr" pitchFamily="49" charset="77"/>
                <a:ea typeface="Inconsolata ExtraCondensed Extr" pitchFamily="49" charset="77"/>
              </a:rPr>
              <a:t>UTC2019-07-26T12:19:19</a:t>
            </a:r>
            <a:endParaRPr lang="en-US" sz="4400" spc="-150" dirty="0">
              <a:solidFill>
                <a:srgbClr val="C28274"/>
              </a:solidFill>
              <a:latin typeface="Inconsolata ExtraCondensed Extr" pitchFamily="49" charset="77"/>
              <a:ea typeface="Inconsolata ExtraCondensed Extr" pitchFamily="49" charset="77"/>
            </a:endParaRPr>
          </a:p>
        </p:txBody>
      </p:sp>
      <p:cxnSp>
        <p:nvCxnSpPr>
          <p:cNvPr id="110" name="Straight Connector 109">
            <a:extLst>
              <a:ext uri="{FF2B5EF4-FFF2-40B4-BE49-F238E27FC236}">
                <a16:creationId xmlns:a16="http://schemas.microsoft.com/office/drawing/2014/main" id="{85271B0E-8C7E-E044-BC4C-975A3E50F46B}"/>
              </a:ext>
            </a:extLst>
          </p:cNvPr>
          <p:cNvCxnSpPr>
            <a:cxnSpLocks/>
          </p:cNvCxnSpPr>
          <p:nvPr/>
        </p:nvCxnSpPr>
        <p:spPr>
          <a:xfrm flipH="1">
            <a:off x="5684652" y="10782992"/>
            <a:ext cx="1" cy="3421284"/>
          </a:xfrm>
          <a:prstGeom prst="line">
            <a:avLst/>
          </a:prstGeom>
          <a:ln>
            <a:solidFill>
              <a:srgbClr val="75453B">
                <a:alpha val="31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0D9A6190-DB75-4147-A69F-CA8EBADDA1ED}"/>
              </a:ext>
            </a:extLst>
          </p:cNvPr>
          <p:cNvCxnSpPr>
            <a:cxnSpLocks/>
          </p:cNvCxnSpPr>
          <p:nvPr/>
        </p:nvCxnSpPr>
        <p:spPr>
          <a:xfrm flipH="1">
            <a:off x="5688575" y="6322853"/>
            <a:ext cx="1" cy="3421284"/>
          </a:xfrm>
          <a:prstGeom prst="line">
            <a:avLst/>
          </a:prstGeom>
          <a:ln>
            <a:solidFill>
              <a:srgbClr val="75453B">
                <a:alpha val="31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21D63EA9-5795-A341-97EF-2BB497F61C39}"/>
              </a:ext>
            </a:extLst>
          </p:cNvPr>
          <p:cNvCxnSpPr>
            <a:cxnSpLocks/>
          </p:cNvCxnSpPr>
          <p:nvPr/>
        </p:nvCxnSpPr>
        <p:spPr>
          <a:xfrm flipH="1">
            <a:off x="5684652" y="14726489"/>
            <a:ext cx="1" cy="3421284"/>
          </a:xfrm>
          <a:prstGeom prst="line">
            <a:avLst/>
          </a:prstGeom>
          <a:ln>
            <a:solidFill>
              <a:srgbClr val="75453B">
                <a:alpha val="31000"/>
              </a:srgbClr>
            </a:solidFill>
            <a:prstDash val="lgDash"/>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8FCA265-BDD2-7A41-A7CF-BC160F14C23E}"/>
              </a:ext>
            </a:extLst>
          </p:cNvPr>
          <p:cNvSpPr txBox="1"/>
          <p:nvPr/>
        </p:nvSpPr>
        <p:spPr>
          <a:xfrm>
            <a:off x="29102911" y="3042883"/>
            <a:ext cx="4019409" cy="584775"/>
          </a:xfrm>
          <a:prstGeom prst="rect">
            <a:avLst/>
          </a:prstGeom>
          <a:noFill/>
        </p:spPr>
        <p:txBody>
          <a:bodyPr wrap="square" rtlCol="0">
            <a:spAutoFit/>
          </a:bodyPr>
          <a:lstStyle/>
          <a:p>
            <a:pPr algn="r"/>
            <a:r>
              <a:rPr lang="en-US" sz="1600" dirty="0">
                <a:solidFill>
                  <a:srgbClr val="C08375"/>
                </a:solidFill>
                <a:latin typeface="Fira Sans Light" panose="020B0403050000020004" pitchFamily="34" charset="0"/>
              </a:rPr>
              <a:t>Fig 1. This figure comes from NASA’s Bruce Murray Space Image Library</a:t>
            </a:r>
          </a:p>
        </p:txBody>
      </p:sp>
      <p:pic>
        <p:nvPicPr>
          <p:cNvPr id="25" name="Picture 24">
            <a:extLst>
              <a:ext uri="{FF2B5EF4-FFF2-40B4-BE49-F238E27FC236}">
                <a16:creationId xmlns:a16="http://schemas.microsoft.com/office/drawing/2014/main" id="{7FAA02D1-E535-C044-B8B6-67D87BC58310}"/>
              </a:ext>
            </a:extLst>
          </p:cNvPr>
          <p:cNvPicPr>
            <a:picLocks noChangeAspect="1"/>
          </p:cNvPicPr>
          <p:nvPr/>
        </p:nvPicPr>
        <p:blipFill rotWithShape="1">
          <a:blip r:embed="rId10"/>
          <a:srcRect t="7591" r="15659"/>
          <a:stretch/>
        </p:blipFill>
        <p:spPr>
          <a:xfrm>
            <a:off x="6586454" y="19965829"/>
            <a:ext cx="11060574" cy="8482947"/>
          </a:xfrm>
          <a:prstGeom prst="rect">
            <a:avLst/>
          </a:prstGeom>
        </p:spPr>
      </p:pic>
      <p:sp>
        <p:nvSpPr>
          <p:cNvPr id="67" name="TextBox 66">
            <a:extLst>
              <a:ext uri="{FF2B5EF4-FFF2-40B4-BE49-F238E27FC236}">
                <a16:creationId xmlns:a16="http://schemas.microsoft.com/office/drawing/2014/main" id="{A81FD5D4-EBA7-4740-9F4A-D0A35BC2D3B9}"/>
              </a:ext>
            </a:extLst>
          </p:cNvPr>
          <p:cNvSpPr txBox="1"/>
          <p:nvPr/>
        </p:nvSpPr>
        <p:spPr>
          <a:xfrm>
            <a:off x="18791552" y="18748118"/>
            <a:ext cx="4780732" cy="584775"/>
          </a:xfrm>
          <a:prstGeom prst="rect">
            <a:avLst/>
          </a:prstGeom>
          <a:noFill/>
        </p:spPr>
        <p:txBody>
          <a:bodyPr wrap="square" rtlCol="0">
            <a:spAutoFit/>
          </a:bodyPr>
          <a:lstStyle/>
          <a:p>
            <a:r>
              <a:rPr lang="en-US" sz="1600" dirty="0">
                <a:solidFill>
                  <a:srgbClr val="C08375"/>
                </a:solidFill>
                <a:latin typeface="Fira Sans Light" panose="020B0403050000020004" pitchFamily="34" charset="0"/>
              </a:rPr>
              <a:t>Fig 2. This figure was adopted from Giardini et al.  2020 to include the new event.</a:t>
            </a:r>
            <a:r>
              <a:rPr lang="en-US" sz="1600" baseline="30000" dirty="0">
                <a:solidFill>
                  <a:srgbClr val="C08375"/>
                </a:solidFill>
                <a:latin typeface="Fira Sans Light" panose="020B0403050000020004" pitchFamily="34" charset="0"/>
              </a:rPr>
              <a:t>5</a:t>
            </a:r>
            <a:endParaRPr lang="en-US" sz="1600" dirty="0">
              <a:solidFill>
                <a:srgbClr val="C08375"/>
              </a:solidFill>
              <a:latin typeface="Fira Sans Light" panose="020B0403050000020004" pitchFamily="34" charset="0"/>
            </a:endParaRPr>
          </a:p>
        </p:txBody>
      </p:sp>
      <p:grpSp>
        <p:nvGrpSpPr>
          <p:cNvPr id="68" name="Group 67">
            <a:extLst>
              <a:ext uri="{FF2B5EF4-FFF2-40B4-BE49-F238E27FC236}">
                <a16:creationId xmlns:a16="http://schemas.microsoft.com/office/drawing/2014/main" id="{8B91235A-5995-9041-B8DD-F5EBC112708A}"/>
              </a:ext>
            </a:extLst>
          </p:cNvPr>
          <p:cNvGrpSpPr/>
          <p:nvPr/>
        </p:nvGrpSpPr>
        <p:grpSpPr>
          <a:xfrm>
            <a:off x="26146975" y="22056176"/>
            <a:ext cx="3350434" cy="3118786"/>
            <a:chOff x="27316677" y="17074535"/>
            <a:chExt cx="5051563" cy="4702302"/>
          </a:xfrm>
        </p:grpSpPr>
        <p:pic>
          <p:nvPicPr>
            <p:cNvPr id="27" name="Picture 26">
              <a:extLst>
                <a:ext uri="{FF2B5EF4-FFF2-40B4-BE49-F238E27FC236}">
                  <a16:creationId xmlns:a16="http://schemas.microsoft.com/office/drawing/2014/main" id="{37C7BBBD-E3BD-1748-A0CA-49FE9580878D}"/>
                </a:ext>
              </a:extLst>
            </p:cNvPr>
            <p:cNvPicPr>
              <a:picLocks noChangeAspect="1"/>
            </p:cNvPicPr>
            <p:nvPr/>
          </p:nvPicPr>
          <p:blipFill>
            <a:blip r:embed="rId11"/>
            <a:stretch>
              <a:fillRect/>
            </a:stretch>
          </p:blipFill>
          <p:spPr>
            <a:xfrm>
              <a:off x="27316677" y="18036253"/>
              <a:ext cx="5051563" cy="2886607"/>
            </a:xfrm>
            <a:prstGeom prst="rect">
              <a:avLst/>
            </a:prstGeom>
          </p:spPr>
        </p:pic>
        <p:sp>
          <p:nvSpPr>
            <p:cNvPr id="42" name="Left Bracket 41">
              <a:extLst>
                <a:ext uri="{FF2B5EF4-FFF2-40B4-BE49-F238E27FC236}">
                  <a16:creationId xmlns:a16="http://schemas.microsoft.com/office/drawing/2014/main" id="{43AD2824-21BE-1E42-B6CC-12BB4618B602}"/>
                </a:ext>
              </a:extLst>
            </p:cNvPr>
            <p:cNvSpPr/>
            <p:nvPr/>
          </p:nvSpPr>
          <p:spPr>
            <a:xfrm rot="5400000">
              <a:off x="30169921" y="17348108"/>
              <a:ext cx="228600" cy="914400"/>
            </a:xfrm>
            <a:prstGeom prst="leftBracket">
              <a:avLst/>
            </a:prstGeom>
            <a:noFill/>
            <a:ln w="38100">
              <a:solidFill>
                <a:srgbClr val="77433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5" name="Left Bracket 74">
              <a:extLst>
                <a:ext uri="{FF2B5EF4-FFF2-40B4-BE49-F238E27FC236}">
                  <a16:creationId xmlns:a16="http://schemas.microsoft.com/office/drawing/2014/main" id="{291039AD-0D0D-4344-B5F5-0D4702F257A7}"/>
                </a:ext>
              </a:extLst>
            </p:cNvPr>
            <p:cNvSpPr/>
            <p:nvPr/>
          </p:nvSpPr>
          <p:spPr>
            <a:xfrm rot="16200000">
              <a:off x="28382219" y="20591758"/>
              <a:ext cx="228600" cy="914400"/>
            </a:xfrm>
            <a:prstGeom prst="leftBracket">
              <a:avLst/>
            </a:prstGeom>
            <a:noFill/>
            <a:ln w="38100">
              <a:solidFill>
                <a:srgbClr val="77433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6" name="Left Bracket 75">
              <a:extLst>
                <a:ext uri="{FF2B5EF4-FFF2-40B4-BE49-F238E27FC236}">
                  <a16:creationId xmlns:a16="http://schemas.microsoft.com/office/drawing/2014/main" id="{EF73DEA4-26C0-5147-AB40-915381BAAA16}"/>
                </a:ext>
              </a:extLst>
            </p:cNvPr>
            <p:cNvSpPr/>
            <p:nvPr/>
          </p:nvSpPr>
          <p:spPr>
            <a:xfrm rot="16200000">
              <a:off x="30627121" y="20591758"/>
              <a:ext cx="228600" cy="914400"/>
            </a:xfrm>
            <a:prstGeom prst="leftBracket">
              <a:avLst/>
            </a:prstGeom>
            <a:noFill/>
            <a:ln w="38100">
              <a:solidFill>
                <a:srgbClr val="77433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TextBox 43">
              <a:extLst>
                <a:ext uri="{FF2B5EF4-FFF2-40B4-BE49-F238E27FC236}">
                  <a16:creationId xmlns:a16="http://schemas.microsoft.com/office/drawing/2014/main" id="{B95BC620-3021-CE48-8CF8-EBB9443BC8A2}"/>
                </a:ext>
              </a:extLst>
            </p:cNvPr>
            <p:cNvSpPr txBox="1"/>
            <p:nvPr/>
          </p:nvSpPr>
          <p:spPr>
            <a:xfrm>
              <a:off x="29069430" y="17074535"/>
              <a:ext cx="2429581" cy="603260"/>
            </a:xfrm>
            <a:prstGeom prst="rect">
              <a:avLst/>
            </a:prstGeom>
            <a:noFill/>
          </p:spPr>
          <p:txBody>
            <a:bodyPr wrap="square" rtlCol="0">
              <a:spAutoFit/>
            </a:bodyPr>
            <a:lstStyle/>
            <a:p>
              <a:r>
                <a:rPr lang="en-US" sz="2000" dirty="0">
                  <a:solidFill>
                    <a:srgbClr val="76443C"/>
                  </a:solidFill>
                  <a:latin typeface="Inconsolata Medium" pitchFamily="49" charset="77"/>
                  <a:ea typeface="Inconsolata Medium" pitchFamily="49" charset="77"/>
                </a:rPr>
                <a:t>Strike-slip</a:t>
              </a:r>
            </a:p>
          </p:txBody>
        </p:sp>
        <p:sp>
          <p:nvSpPr>
            <p:cNvPr id="80" name="TextBox 79">
              <a:extLst>
                <a:ext uri="{FF2B5EF4-FFF2-40B4-BE49-F238E27FC236}">
                  <a16:creationId xmlns:a16="http://schemas.microsoft.com/office/drawing/2014/main" id="{68CB50FE-B999-AE4C-95B7-962CAC0D3774}"/>
                </a:ext>
              </a:extLst>
            </p:cNvPr>
            <p:cNvSpPr txBox="1"/>
            <p:nvPr/>
          </p:nvSpPr>
          <p:spPr>
            <a:xfrm>
              <a:off x="30012338" y="21173577"/>
              <a:ext cx="1843413" cy="603260"/>
            </a:xfrm>
            <a:prstGeom prst="rect">
              <a:avLst/>
            </a:prstGeom>
            <a:noFill/>
          </p:spPr>
          <p:txBody>
            <a:bodyPr wrap="square" rtlCol="0">
              <a:spAutoFit/>
            </a:bodyPr>
            <a:lstStyle/>
            <a:p>
              <a:r>
                <a:rPr lang="en-US" sz="2000" dirty="0">
                  <a:solidFill>
                    <a:srgbClr val="76443C"/>
                  </a:solidFill>
                  <a:latin typeface="Inconsolata Medium" pitchFamily="49" charset="77"/>
                  <a:ea typeface="Inconsolata Medium" pitchFamily="49" charset="77"/>
                </a:rPr>
                <a:t>Reverse</a:t>
              </a:r>
            </a:p>
          </p:txBody>
        </p:sp>
        <p:sp>
          <p:nvSpPr>
            <p:cNvPr id="81" name="TextBox 80">
              <a:extLst>
                <a:ext uri="{FF2B5EF4-FFF2-40B4-BE49-F238E27FC236}">
                  <a16:creationId xmlns:a16="http://schemas.microsoft.com/office/drawing/2014/main" id="{62646A5C-A1FF-EB43-A8E5-9F7298636A04}"/>
                </a:ext>
              </a:extLst>
            </p:cNvPr>
            <p:cNvSpPr txBox="1"/>
            <p:nvPr/>
          </p:nvSpPr>
          <p:spPr>
            <a:xfrm>
              <a:off x="27823627" y="21173577"/>
              <a:ext cx="1787702" cy="603260"/>
            </a:xfrm>
            <a:prstGeom prst="rect">
              <a:avLst/>
            </a:prstGeom>
            <a:noFill/>
          </p:spPr>
          <p:txBody>
            <a:bodyPr wrap="square" rtlCol="0">
              <a:spAutoFit/>
            </a:bodyPr>
            <a:lstStyle/>
            <a:p>
              <a:r>
                <a:rPr lang="en-US" sz="2000" dirty="0">
                  <a:solidFill>
                    <a:srgbClr val="76443C"/>
                  </a:solidFill>
                  <a:latin typeface="Inconsolata Medium" pitchFamily="49" charset="77"/>
                  <a:ea typeface="Inconsolata Medium" pitchFamily="49" charset="77"/>
                </a:rPr>
                <a:t>Normal</a:t>
              </a:r>
            </a:p>
          </p:txBody>
        </p:sp>
      </p:grpSp>
      <p:grpSp>
        <p:nvGrpSpPr>
          <p:cNvPr id="59" name="Group 58">
            <a:extLst>
              <a:ext uri="{FF2B5EF4-FFF2-40B4-BE49-F238E27FC236}">
                <a16:creationId xmlns:a16="http://schemas.microsoft.com/office/drawing/2014/main" id="{B32ED78E-5CC9-7A4A-B4E8-35AECD8CB80A}"/>
              </a:ext>
            </a:extLst>
          </p:cNvPr>
          <p:cNvGrpSpPr/>
          <p:nvPr/>
        </p:nvGrpSpPr>
        <p:grpSpPr>
          <a:xfrm>
            <a:off x="1569207" y="26665092"/>
            <a:ext cx="8006999" cy="8382800"/>
            <a:chOff x="1634166" y="25927838"/>
            <a:chExt cx="9129147" cy="9557615"/>
          </a:xfrm>
        </p:grpSpPr>
        <p:pic>
          <p:nvPicPr>
            <p:cNvPr id="49" name="Picture 48">
              <a:extLst>
                <a:ext uri="{FF2B5EF4-FFF2-40B4-BE49-F238E27FC236}">
                  <a16:creationId xmlns:a16="http://schemas.microsoft.com/office/drawing/2014/main" id="{09060BF4-F543-144D-9682-9DCFB3963F22}"/>
                </a:ext>
              </a:extLst>
            </p:cNvPr>
            <p:cNvPicPr>
              <a:picLocks noChangeAspect="1"/>
            </p:cNvPicPr>
            <p:nvPr/>
          </p:nvPicPr>
          <p:blipFill>
            <a:blip r:embed="rId12"/>
            <a:stretch>
              <a:fillRect/>
            </a:stretch>
          </p:blipFill>
          <p:spPr>
            <a:xfrm>
              <a:off x="1634166" y="25927838"/>
              <a:ext cx="8653986" cy="9557615"/>
            </a:xfrm>
            <a:prstGeom prst="rect">
              <a:avLst/>
            </a:prstGeom>
          </p:spPr>
        </p:pic>
        <p:sp>
          <p:nvSpPr>
            <p:cNvPr id="50" name="Arc 49">
              <a:extLst>
                <a:ext uri="{FF2B5EF4-FFF2-40B4-BE49-F238E27FC236}">
                  <a16:creationId xmlns:a16="http://schemas.microsoft.com/office/drawing/2014/main" id="{7ECE10AC-4325-AF4A-B3D2-731C08C3028F}"/>
                </a:ext>
              </a:extLst>
            </p:cNvPr>
            <p:cNvSpPr/>
            <p:nvPr/>
          </p:nvSpPr>
          <p:spPr>
            <a:xfrm rot="9684623">
              <a:off x="3549317" y="27136520"/>
              <a:ext cx="4380486" cy="6998945"/>
            </a:xfrm>
            <a:custGeom>
              <a:avLst/>
              <a:gdLst>
                <a:gd name="connsiteX0" fmla="*/ 3390166 w 6780333"/>
                <a:gd name="connsiteY0" fmla="*/ 0 h 7609915"/>
                <a:gd name="connsiteX1" fmla="*/ 6452572 w 6780333"/>
                <a:gd name="connsiteY1" fmla="*/ 2172755 h 7609915"/>
                <a:gd name="connsiteX2" fmla="*/ 6299245 w 6780333"/>
                <a:gd name="connsiteY2" fmla="*/ 5758783 h 7609915"/>
                <a:gd name="connsiteX3" fmla="*/ 3390167 w 6780333"/>
                <a:gd name="connsiteY3" fmla="*/ 3804958 h 7609915"/>
                <a:gd name="connsiteX4" fmla="*/ 3390166 w 6780333"/>
                <a:gd name="connsiteY4" fmla="*/ 0 h 7609915"/>
                <a:gd name="connsiteX0" fmla="*/ 3390166 w 6780333"/>
                <a:gd name="connsiteY0" fmla="*/ 0 h 7609915"/>
                <a:gd name="connsiteX1" fmla="*/ 6452572 w 6780333"/>
                <a:gd name="connsiteY1" fmla="*/ 2172755 h 7609915"/>
                <a:gd name="connsiteX2" fmla="*/ 6299245 w 6780333"/>
                <a:gd name="connsiteY2" fmla="*/ 5758783 h 7609915"/>
                <a:gd name="connsiteX0" fmla="*/ 0 w 3680650"/>
                <a:gd name="connsiteY0" fmla="*/ 0 h 5758783"/>
                <a:gd name="connsiteX1" fmla="*/ 3062406 w 3680650"/>
                <a:gd name="connsiteY1" fmla="*/ 2172755 h 5758783"/>
                <a:gd name="connsiteX2" fmla="*/ 2909079 w 3680650"/>
                <a:gd name="connsiteY2" fmla="*/ 5758783 h 5758783"/>
                <a:gd name="connsiteX3" fmla="*/ 1 w 3680650"/>
                <a:gd name="connsiteY3" fmla="*/ 3804958 h 5758783"/>
                <a:gd name="connsiteX4" fmla="*/ 0 w 3680650"/>
                <a:gd name="connsiteY4" fmla="*/ 0 h 5758783"/>
                <a:gd name="connsiteX0" fmla="*/ 0 w 3680650"/>
                <a:gd name="connsiteY0" fmla="*/ 0 h 5758783"/>
                <a:gd name="connsiteX1" fmla="*/ 3479241 w 3680650"/>
                <a:gd name="connsiteY1" fmla="*/ 1740140 h 5758783"/>
                <a:gd name="connsiteX2" fmla="*/ 2909079 w 3680650"/>
                <a:gd name="connsiteY2" fmla="*/ 5758783 h 5758783"/>
                <a:gd name="connsiteX0" fmla="*/ 0 w 3790996"/>
                <a:gd name="connsiteY0" fmla="*/ 0 h 5758783"/>
                <a:gd name="connsiteX1" fmla="*/ 3062406 w 3790996"/>
                <a:gd name="connsiteY1" fmla="*/ 2172755 h 5758783"/>
                <a:gd name="connsiteX2" fmla="*/ 2909079 w 3790996"/>
                <a:gd name="connsiteY2" fmla="*/ 5758783 h 5758783"/>
                <a:gd name="connsiteX3" fmla="*/ 1 w 3790996"/>
                <a:gd name="connsiteY3" fmla="*/ 3804958 h 5758783"/>
                <a:gd name="connsiteX4" fmla="*/ 0 w 3790996"/>
                <a:gd name="connsiteY4" fmla="*/ 0 h 5758783"/>
                <a:gd name="connsiteX0" fmla="*/ 0 w 3790996"/>
                <a:gd name="connsiteY0" fmla="*/ 0 h 5758783"/>
                <a:gd name="connsiteX1" fmla="*/ 3614174 w 3790996"/>
                <a:gd name="connsiteY1" fmla="*/ 1966410 h 5758783"/>
                <a:gd name="connsiteX2" fmla="*/ 2909079 w 3790996"/>
                <a:gd name="connsiteY2" fmla="*/ 5758783 h 5758783"/>
                <a:gd name="connsiteX0" fmla="*/ 0 w 3814184"/>
                <a:gd name="connsiteY0" fmla="*/ 0 h 5758783"/>
                <a:gd name="connsiteX1" fmla="*/ 3062406 w 3814184"/>
                <a:gd name="connsiteY1" fmla="*/ 2172755 h 5758783"/>
                <a:gd name="connsiteX2" fmla="*/ 2909079 w 3814184"/>
                <a:gd name="connsiteY2" fmla="*/ 5758783 h 5758783"/>
                <a:gd name="connsiteX3" fmla="*/ 1 w 3814184"/>
                <a:gd name="connsiteY3" fmla="*/ 3804958 h 5758783"/>
                <a:gd name="connsiteX4" fmla="*/ 0 w 3814184"/>
                <a:gd name="connsiteY4" fmla="*/ 0 h 5758783"/>
                <a:gd name="connsiteX0" fmla="*/ 0 w 3814184"/>
                <a:gd name="connsiteY0" fmla="*/ 0 h 5758783"/>
                <a:gd name="connsiteX1" fmla="*/ 3614174 w 3814184"/>
                <a:gd name="connsiteY1" fmla="*/ 1966410 h 5758783"/>
                <a:gd name="connsiteX2" fmla="*/ 2909079 w 3814184"/>
                <a:gd name="connsiteY2" fmla="*/ 5758783 h 5758783"/>
                <a:gd name="connsiteX0" fmla="*/ 0 w 3814184"/>
                <a:gd name="connsiteY0" fmla="*/ 0 h 5758783"/>
                <a:gd name="connsiteX1" fmla="*/ 3062406 w 3814184"/>
                <a:gd name="connsiteY1" fmla="*/ 2172755 h 5758783"/>
                <a:gd name="connsiteX2" fmla="*/ 2909079 w 3814184"/>
                <a:gd name="connsiteY2" fmla="*/ 5758783 h 5758783"/>
                <a:gd name="connsiteX3" fmla="*/ 1 w 3814184"/>
                <a:gd name="connsiteY3" fmla="*/ 3804958 h 5758783"/>
                <a:gd name="connsiteX4" fmla="*/ 0 w 3814184"/>
                <a:gd name="connsiteY4" fmla="*/ 0 h 5758783"/>
                <a:gd name="connsiteX0" fmla="*/ 0 w 3814184"/>
                <a:gd name="connsiteY0" fmla="*/ 0 h 5758783"/>
                <a:gd name="connsiteX1" fmla="*/ 3614174 w 3814184"/>
                <a:gd name="connsiteY1" fmla="*/ 1966410 h 5758783"/>
                <a:gd name="connsiteX2" fmla="*/ 2909079 w 3814184"/>
                <a:gd name="connsiteY2" fmla="*/ 5758783 h 5758783"/>
                <a:gd name="connsiteX0" fmla="*/ 0 w 3614410"/>
                <a:gd name="connsiteY0" fmla="*/ 0 h 5758783"/>
                <a:gd name="connsiteX1" fmla="*/ 3062406 w 3614410"/>
                <a:gd name="connsiteY1" fmla="*/ 2172755 h 5758783"/>
                <a:gd name="connsiteX2" fmla="*/ 2909079 w 3614410"/>
                <a:gd name="connsiteY2" fmla="*/ 5758783 h 5758783"/>
                <a:gd name="connsiteX3" fmla="*/ 1 w 3614410"/>
                <a:gd name="connsiteY3" fmla="*/ 3804958 h 5758783"/>
                <a:gd name="connsiteX4" fmla="*/ 0 w 3614410"/>
                <a:gd name="connsiteY4" fmla="*/ 0 h 5758783"/>
                <a:gd name="connsiteX0" fmla="*/ 0 w 3614410"/>
                <a:gd name="connsiteY0" fmla="*/ 0 h 5758783"/>
                <a:gd name="connsiteX1" fmla="*/ 3362284 w 3614410"/>
                <a:gd name="connsiteY1" fmla="*/ 1577540 h 5758783"/>
                <a:gd name="connsiteX2" fmla="*/ 2909079 w 3614410"/>
                <a:gd name="connsiteY2" fmla="*/ 5758783 h 5758783"/>
                <a:gd name="connsiteX0" fmla="*/ 261976 w 3876386"/>
                <a:gd name="connsiteY0" fmla="*/ 25980 h 5784763"/>
                <a:gd name="connsiteX1" fmla="*/ 3324382 w 3876386"/>
                <a:gd name="connsiteY1" fmla="*/ 2198735 h 5784763"/>
                <a:gd name="connsiteX2" fmla="*/ 3171055 w 3876386"/>
                <a:gd name="connsiteY2" fmla="*/ 5784763 h 5784763"/>
                <a:gd name="connsiteX3" fmla="*/ 261977 w 3876386"/>
                <a:gd name="connsiteY3" fmla="*/ 3830938 h 5784763"/>
                <a:gd name="connsiteX4" fmla="*/ 261976 w 3876386"/>
                <a:gd name="connsiteY4" fmla="*/ 25980 h 5784763"/>
                <a:gd name="connsiteX0" fmla="*/ 0 w 3876386"/>
                <a:gd name="connsiteY0" fmla="*/ 0 h 5784763"/>
                <a:gd name="connsiteX1" fmla="*/ 3624260 w 3876386"/>
                <a:gd name="connsiteY1" fmla="*/ 1603520 h 5784763"/>
                <a:gd name="connsiteX2" fmla="*/ 3171055 w 3876386"/>
                <a:gd name="connsiteY2" fmla="*/ 5784763 h 5784763"/>
              </a:gdLst>
              <a:ahLst/>
              <a:cxnLst>
                <a:cxn ang="0">
                  <a:pos x="connsiteX0" y="connsiteY0"/>
                </a:cxn>
                <a:cxn ang="0">
                  <a:pos x="connsiteX1" y="connsiteY1"/>
                </a:cxn>
                <a:cxn ang="0">
                  <a:pos x="connsiteX2" y="connsiteY2"/>
                </a:cxn>
              </a:cxnLst>
              <a:rect l="l" t="t" r="r" b="b"/>
              <a:pathLst>
                <a:path w="3876386" h="5784763" stroke="0" extrusionOk="0">
                  <a:moveTo>
                    <a:pt x="261976" y="25980"/>
                  </a:moveTo>
                  <a:cubicBezTo>
                    <a:pt x="1570902" y="25980"/>
                    <a:pt x="2762895" y="871691"/>
                    <a:pt x="3324382" y="2198735"/>
                  </a:cubicBezTo>
                  <a:cubicBezTo>
                    <a:pt x="3810523" y="3347704"/>
                    <a:pt x="3752989" y="4693319"/>
                    <a:pt x="3171055" y="5784763"/>
                  </a:cubicBezTo>
                  <a:lnTo>
                    <a:pt x="261977" y="3830938"/>
                  </a:lnTo>
                  <a:cubicBezTo>
                    <a:pt x="261977" y="2562619"/>
                    <a:pt x="261976" y="1294299"/>
                    <a:pt x="261976" y="25980"/>
                  </a:cubicBezTo>
                  <a:close/>
                </a:path>
                <a:path w="3876386" h="5784763" fill="none">
                  <a:moveTo>
                    <a:pt x="0" y="0"/>
                  </a:moveTo>
                  <a:cubicBezTo>
                    <a:pt x="1308926" y="0"/>
                    <a:pt x="2782579" y="302829"/>
                    <a:pt x="3624260" y="1603520"/>
                  </a:cubicBezTo>
                  <a:cubicBezTo>
                    <a:pt x="4164813" y="2680346"/>
                    <a:pt x="3752989" y="4693319"/>
                    <a:pt x="3171055" y="5784763"/>
                  </a:cubicBezTo>
                </a:path>
              </a:pathLst>
            </a:custGeom>
            <a:ln w="76200">
              <a:solidFill>
                <a:srgbClr val="654E78"/>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6" name="Arc 49">
              <a:extLst>
                <a:ext uri="{FF2B5EF4-FFF2-40B4-BE49-F238E27FC236}">
                  <a16:creationId xmlns:a16="http://schemas.microsoft.com/office/drawing/2014/main" id="{27F8684A-0581-B94E-8D9D-1F0F9C392A5D}"/>
                </a:ext>
              </a:extLst>
            </p:cNvPr>
            <p:cNvSpPr/>
            <p:nvPr/>
          </p:nvSpPr>
          <p:spPr>
            <a:xfrm rot="9684623">
              <a:off x="3825169" y="27358198"/>
              <a:ext cx="4051776" cy="6763368"/>
            </a:xfrm>
            <a:custGeom>
              <a:avLst/>
              <a:gdLst>
                <a:gd name="connsiteX0" fmla="*/ 3390166 w 6780333"/>
                <a:gd name="connsiteY0" fmla="*/ 0 h 7609915"/>
                <a:gd name="connsiteX1" fmla="*/ 6452572 w 6780333"/>
                <a:gd name="connsiteY1" fmla="*/ 2172755 h 7609915"/>
                <a:gd name="connsiteX2" fmla="*/ 6299245 w 6780333"/>
                <a:gd name="connsiteY2" fmla="*/ 5758783 h 7609915"/>
                <a:gd name="connsiteX3" fmla="*/ 3390167 w 6780333"/>
                <a:gd name="connsiteY3" fmla="*/ 3804958 h 7609915"/>
                <a:gd name="connsiteX4" fmla="*/ 3390166 w 6780333"/>
                <a:gd name="connsiteY4" fmla="*/ 0 h 7609915"/>
                <a:gd name="connsiteX0" fmla="*/ 3390166 w 6780333"/>
                <a:gd name="connsiteY0" fmla="*/ 0 h 7609915"/>
                <a:gd name="connsiteX1" fmla="*/ 6452572 w 6780333"/>
                <a:gd name="connsiteY1" fmla="*/ 2172755 h 7609915"/>
                <a:gd name="connsiteX2" fmla="*/ 6299245 w 6780333"/>
                <a:gd name="connsiteY2" fmla="*/ 5758783 h 7609915"/>
                <a:gd name="connsiteX0" fmla="*/ 0 w 3680650"/>
                <a:gd name="connsiteY0" fmla="*/ 0 h 5758783"/>
                <a:gd name="connsiteX1" fmla="*/ 3062406 w 3680650"/>
                <a:gd name="connsiteY1" fmla="*/ 2172755 h 5758783"/>
                <a:gd name="connsiteX2" fmla="*/ 2909079 w 3680650"/>
                <a:gd name="connsiteY2" fmla="*/ 5758783 h 5758783"/>
                <a:gd name="connsiteX3" fmla="*/ 1 w 3680650"/>
                <a:gd name="connsiteY3" fmla="*/ 3804958 h 5758783"/>
                <a:gd name="connsiteX4" fmla="*/ 0 w 3680650"/>
                <a:gd name="connsiteY4" fmla="*/ 0 h 5758783"/>
                <a:gd name="connsiteX0" fmla="*/ 0 w 3680650"/>
                <a:gd name="connsiteY0" fmla="*/ 0 h 5758783"/>
                <a:gd name="connsiteX1" fmla="*/ 3479241 w 3680650"/>
                <a:gd name="connsiteY1" fmla="*/ 1740140 h 5758783"/>
                <a:gd name="connsiteX2" fmla="*/ 2909079 w 3680650"/>
                <a:gd name="connsiteY2" fmla="*/ 5758783 h 5758783"/>
                <a:gd name="connsiteX0" fmla="*/ 0 w 3790996"/>
                <a:gd name="connsiteY0" fmla="*/ 0 h 5758783"/>
                <a:gd name="connsiteX1" fmla="*/ 3062406 w 3790996"/>
                <a:gd name="connsiteY1" fmla="*/ 2172755 h 5758783"/>
                <a:gd name="connsiteX2" fmla="*/ 2909079 w 3790996"/>
                <a:gd name="connsiteY2" fmla="*/ 5758783 h 5758783"/>
                <a:gd name="connsiteX3" fmla="*/ 1 w 3790996"/>
                <a:gd name="connsiteY3" fmla="*/ 3804958 h 5758783"/>
                <a:gd name="connsiteX4" fmla="*/ 0 w 3790996"/>
                <a:gd name="connsiteY4" fmla="*/ 0 h 5758783"/>
                <a:gd name="connsiteX0" fmla="*/ 0 w 3790996"/>
                <a:gd name="connsiteY0" fmla="*/ 0 h 5758783"/>
                <a:gd name="connsiteX1" fmla="*/ 3614174 w 3790996"/>
                <a:gd name="connsiteY1" fmla="*/ 1966410 h 5758783"/>
                <a:gd name="connsiteX2" fmla="*/ 2909079 w 3790996"/>
                <a:gd name="connsiteY2" fmla="*/ 5758783 h 5758783"/>
                <a:gd name="connsiteX0" fmla="*/ 0 w 3814184"/>
                <a:gd name="connsiteY0" fmla="*/ 0 h 5758783"/>
                <a:gd name="connsiteX1" fmla="*/ 3062406 w 3814184"/>
                <a:gd name="connsiteY1" fmla="*/ 2172755 h 5758783"/>
                <a:gd name="connsiteX2" fmla="*/ 2909079 w 3814184"/>
                <a:gd name="connsiteY2" fmla="*/ 5758783 h 5758783"/>
                <a:gd name="connsiteX3" fmla="*/ 1 w 3814184"/>
                <a:gd name="connsiteY3" fmla="*/ 3804958 h 5758783"/>
                <a:gd name="connsiteX4" fmla="*/ 0 w 3814184"/>
                <a:gd name="connsiteY4" fmla="*/ 0 h 5758783"/>
                <a:gd name="connsiteX0" fmla="*/ 0 w 3814184"/>
                <a:gd name="connsiteY0" fmla="*/ 0 h 5758783"/>
                <a:gd name="connsiteX1" fmla="*/ 3614174 w 3814184"/>
                <a:gd name="connsiteY1" fmla="*/ 1966410 h 5758783"/>
                <a:gd name="connsiteX2" fmla="*/ 2909079 w 3814184"/>
                <a:gd name="connsiteY2" fmla="*/ 5758783 h 5758783"/>
                <a:gd name="connsiteX0" fmla="*/ 0 w 3814184"/>
                <a:gd name="connsiteY0" fmla="*/ 0 h 5758783"/>
                <a:gd name="connsiteX1" fmla="*/ 3062406 w 3814184"/>
                <a:gd name="connsiteY1" fmla="*/ 2172755 h 5758783"/>
                <a:gd name="connsiteX2" fmla="*/ 2909079 w 3814184"/>
                <a:gd name="connsiteY2" fmla="*/ 5758783 h 5758783"/>
                <a:gd name="connsiteX3" fmla="*/ 1 w 3814184"/>
                <a:gd name="connsiteY3" fmla="*/ 3804958 h 5758783"/>
                <a:gd name="connsiteX4" fmla="*/ 0 w 3814184"/>
                <a:gd name="connsiteY4" fmla="*/ 0 h 5758783"/>
                <a:gd name="connsiteX0" fmla="*/ 0 w 3814184"/>
                <a:gd name="connsiteY0" fmla="*/ 0 h 5758783"/>
                <a:gd name="connsiteX1" fmla="*/ 3614174 w 3814184"/>
                <a:gd name="connsiteY1" fmla="*/ 1966410 h 5758783"/>
                <a:gd name="connsiteX2" fmla="*/ 2909079 w 3814184"/>
                <a:gd name="connsiteY2" fmla="*/ 5758783 h 5758783"/>
                <a:gd name="connsiteX0" fmla="*/ 0 w 3614410"/>
                <a:gd name="connsiteY0" fmla="*/ 0 h 5758783"/>
                <a:gd name="connsiteX1" fmla="*/ 3062406 w 3614410"/>
                <a:gd name="connsiteY1" fmla="*/ 2172755 h 5758783"/>
                <a:gd name="connsiteX2" fmla="*/ 2909079 w 3614410"/>
                <a:gd name="connsiteY2" fmla="*/ 5758783 h 5758783"/>
                <a:gd name="connsiteX3" fmla="*/ 1 w 3614410"/>
                <a:gd name="connsiteY3" fmla="*/ 3804958 h 5758783"/>
                <a:gd name="connsiteX4" fmla="*/ 0 w 3614410"/>
                <a:gd name="connsiteY4" fmla="*/ 0 h 5758783"/>
                <a:gd name="connsiteX0" fmla="*/ 0 w 3614410"/>
                <a:gd name="connsiteY0" fmla="*/ 0 h 5758783"/>
                <a:gd name="connsiteX1" fmla="*/ 3362284 w 3614410"/>
                <a:gd name="connsiteY1" fmla="*/ 1577540 h 5758783"/>
                <a:gd name="connsiteX2" fmla="*/ 2909079 w 3614410"/>
                <a:gd name="connsiteY2" fmla="*/ 5758783 h 5758783"/>
                <a:gd name="connsiteX0" fmla="*/ 261976 w 3876386"/>
                <a:gd name="connsiteY0" fmla="*/ 25980 h 5784763"/>
                <a:gd name="connsiteX1" fmla="*/ 3324382 w 3876386"/>
                <a:gd name="connsiteY1" fmla="*/ 2198735 h 5784763"/>
                <a:gd name="connsiteX2" fmla="*/ 3171055 w 3876386"/>
                <a:gd name="connsiteY2" fmla="*/ 5784763 h 5784763"/>
                <a:gd name="connsiteX3" fmla="*/ 261977 w 3876386"/>
                <a:gd name="connsiteY3" fmla="*/ 3830938 h 5784763"/>
                <a:gd name="connsiteX4" fmla="*/ 261976 w 3876386"/>
                <a:gd name="connsiteY4" fmla="*/ 25980 h 5784763"/>
                <a:gd name="connsiteX0" fmla="*/ 0 w 3876386"/>
                <a:gd name="connsiteY0" fmla="*/ 0 h 5784763"/>
                <a:gd name="connsiteX1" fmla="*/ 3624260 w 3876386"/>
                <a:gd name="connsiteY1" fmla="*/ 1603520 h 5784763"/>
                <a:gd name="connsiteX2" fmla="*/ 3171055 w 3876386"/>
                <a:gd name="connsiteY2" fmla="*/ 5784763 h 5784763"/>
                <a:gd name="connsiteX0" fmla="*/ 261976 w 3955420"/>
                <a:gd name="connsiteY0" fmla="*/ 25980 h 6458016"/>
                <a:gd name="connsiteX1" fmla="*/ 3324382 w 3955420"/>
                <a:gd name="connsiteY1" fmla="*/ 2198735 h 6458016"/>
                <a:gd name="connsiteX2" fmla="*/ 3171055 w 3955420"/>
                <a:gd name="connsiteY2" fmla="*/ 5784763 h 6458016"/>
                <a:gd name="connsiteX3" fmla="*/ 261977 w 3955420"/>
                <a:gd name="connsiteY3" fmla="*/ 3830938 h 6458016"/>
                <a:gd name="connsiteX4" fmla="*/ 261976 w 3955420"/>
                <a:gd name="connsiteY4" fmla="*/ 25980 h 6458016"/>
                <a:gd name="connsiteX0" fmla="*/ 0 w 3955420"/>
                <a:gd name="connsiteY0" fmla="*/ 0 h 6458016"/>
                <a:gd name="connsiteX1" fmla="*/ 3624260 w 3955420"/>
                <a:gd name="connsiteY1" fmla="*/ 1603520 h 6458016"/>
                <a:gd name="connsiteX2" fmla="*/ 3423277 w 3955420"/>
                <a:gd name="connsiteY2" fmla="*/ 6458016 h 6458016"/>
                <a:gd name="connsiteX0" fmla="*/ 261976 w 4073474"/>
                <a:gd name="connsiteY0" fmla="*/ 25980 h 6537788"/>
                <a:gd name="connsiteX1" fmla="*/ 3324382 w 4073474"/>
                <a:gd name="connsiteY1" fmla="*/ 2198735 h 6537788"/>
                <a:gd name="connsiteX2" fmla="*/ 3171055 w 4073474"/>
                <a:gd name="connsiteY2" fmla="*/ 5784763 h 6537788"/>
                <a:gd name="connsiteX3" fmla="*/ 261977 w 4073474"/>
                <a:gd name="connsiteY3" fmla="*/ 3830938 h 6537788"/>
                <a:gd name="connsiteX4" fmla="*/ 261976 w 4073474"/>
                <a:gd name="connsiteY4" fmla="*/ 25980 h 6537788"/>
                <a:gd name="connsiteX0" fmla="*/ 0 w 4073474"/>
                <a:gd name="connsiteY0" fmla="*/ 0 h 6537788"/>
                <a:gd name="connsiteX1" fmla="*/ 3624260 w 4073474"/>
                <a:gd name="connsiteY1" fmla="*/ 1603520 h 6537788"/>
                <a:gd name="connsiteX2" fmla="*/ 3677216 w 4073474"/>
                <a:gd name="connsiteY2" fmla="*/ 6537788 h 6537788"/>
                <a:gd name="connsiteX0" fmla="*/ 261976 w 4135703"/>
                <a:gd name="connsiteY0" fmla="*/ 25980 h 6241314"/>
                <a:gd name="connsiteX1" fmla="*/ 3324382 w 4135703"/>
                <a:gd name="connsiteY1" fmla="*/ 2198735 h 6241314"/>
                <a:gd name="connsiteX2" fmla="*/ 3171055 w 4135703"/>
                <a:gd name="connsiteY2" fmla="*/ 5784763 h 6241314"/>
                <a:gd name="connsiteX3" fmla="*/ 261977 w 4135703"/>
                <a:gd name="connsiteY3" fmla="*/ 3830938 h 6241314"/>
                <a:gd name="connsiteX4" fmla="*/ 261976 w 4135703"/>
                <a:gd name="connsiteY4" fmla="*/ 25980 h 6241314"/>
                <a:gd name="connsiteX0" fmla="*/ 0 w 4135703"/>
                <a:gd name="connsiteY0" fmla="*/ 0 h 6241314"/>
                <a:gd name="connsiteX1" fmla="*/ 3624260 w 4135703"/>
                <a:gd name="connsiteY1" fmla="*/ 1603520 h 6241314"/>
                <a:gd name="connsiteX2" fmla="*/ 3783976 w 4135703"/>
                <a:gd name="connsiteY2" fmla="*/ 6241314 h 6241314"/>
                <a:gd name="connsiteX0" fmla="*/ 261976 w 4103524"/>
                <a:gd name="connsiteY0" fmla="*/ 25980 h 6488464"/>
                <a:gd name="connsiteX1" fmla="*/ 3324382 w 4103524"/>
                <a:gd name="connsiteY1" fmla="*/ 2198735 h 6488464"/>
                <a:gd name="connsiteX2" fmla="*/ 3171055 w 4103524"/>
                <a:gd name="connsiteY2" fmla="*/ 5784763 h 6488464"/>
                <a:gd name="connsiteX3" fmla="*/ 261977 w 4103524"/>
                <a:gd name="connsiteY3" fmla="*/ 3830938 h 6488464"/>
                <a:gd name="connsiteX4" fmla="*/ 261976 w 4103524"/>
                <a:gd name="connsiteY4" fmla="*/ 25980 h 6488464"/>
                <a:gd name="connsiteX0" fmla="*/ 0 w 4103524"/>
                <a:gd name="connsiteY0" fmla="*/ 0 h 6488464"/>
                <a:gd name="connsiteX1" fmla="*/ 3624260 w 4103524"/>
                <a:gd name="connsiteY1" fmla="*/ 1603520 h 6488464"/>
                <a:gd name="connsiteX2" fmla="*/ 3730310 w 4103524"/>
                <a:gd name="connsiteY2" fmla="*/ 6488464 h 6488464"/>
                <a:gd name="connsiteX0" fmla="*/ 39779 w 4103524"/>
                <a:gd name="connsiteY0" fmla="*/ -1 h 6532282"/>
                <a:gd name="connsiteX1" fmla="*/ 3324382 w 4103524"/>
                <a:gd name="connsiteY1" fmla="*/ 2242553 h 6532282"/>
                <a:gd name="connsiteX2" fmla="*/ 3171055 w 4103524"/>
                <a:gd name="connsiteY2" fmla="*/ 5828581 h 6532282"/>
                <a:gd name="connsiteX3" fmla="*/ 261977 w 4103524"/>
                <a:gd name="connsiteY3" fmla="*/ 3874756 h 6532282"/>
                <a:gd name="connsiteX4" fmla="*/ 39779 w 4103524"/>
                <a:gd name="connsiteY4" fmla="*/ -1 h 6532282"/>
                <a:gd name="connsiteX0" fmla="*/ 0 w 4103524"/>
                <a:gd name="connsiteY0" fmla="*/ 43818 h 6532282"/>
                <a:gd name="connsiteX1" fmla="*/ 3624260 w 4103524"/>
                <a:gd name="connsiteY1" fmla="*/ 1647338 h 6532282"/>
                <a:gd name="connsiteX2" fmla="*/ 3730310 w 4103524"/>
                <a:gd name="connsiteY2" fmla="*/ 6532282 h 6532282"/>
                <a:gd name="connsiteX0" fmla="*/ 39779 w 4188739"/>
                <a:gd name="connsiteY0" fmla="*/ 0 h 6532283"/>
                <a:gd name="connsiteX1" fmla="*/ 3324382 w 4188739"/>
                <a:gd name="connsiteY1" fmla="*/ 2242554 h 6532283"/>
                <a:gd name="connsiteX2" fmla="*/ 3171055 w 4188739"/>
                <a:gd name="connsiteY2" fmla="*/ 5828582 h 6532283"/>
                <a:gd name="connsiteX3" fmla="*/ 261977 w 4188739"/>
                <a:gd name="connsiteY3" fmla="*/ 3874757 h 6532283"/>
                <a:gd name="connsiteX4" fmla="*/ 39779 w 4188739"/>
                <a:gd name="connsiteY4" fmla="*/ 0 h 6532283"/>
                <a:gd name="connsiteX0" fmla="*/ 0 w 4188739"/>
                <a:gd name="connsiteY0" fmla="*/ 43819 h 6532283"/>
                <a:gd name="connsiteX1" fmla="*/ 3803465 w 4188739"/>
                <a:gd name="connsiteY1" fmla="*/ 1934643 h 6532283"/>
                <a:gd name="connsiteX2" fmla="*/ 3730310 w 4188739"/>
                <a:gd name="connsiteY2" fmla="*/ 6532283 h 6532283"/>
                <a:gd name="connsiteX0" fmla="*/ 1 w 4148961"/>
                <a:gd name="connsiteY0" fmla="*/ 44857 h 6577140"/>
                <a:gd name="connsiteX1" fmla="*/ 3284604 w 4148961"/>
                <a:gd name="connsiteY1" fmla="*/ 2287411 h 6577140"/>
                <a:gd name="connsiteX2" fmla="*/ 3131277 w 4148961"/>
                <a:gd name="connsiteY2" fmla="*/ 5873439 h 6577140"/>
                <a:gd name="connsiteX3" fmla="*/ 222199 w 4148961"/>
                <a:gd name="connsiteY3" fmla="*/ 3919614 h 6577140"/>
                <a:gd name="connsiteX4" fmla="*/ 1 w 4148961"/>
                <a:gd name="connsiteY4" fmla="*/ 44857 h 6577140"/>
                <a:gd name="connsiteX0" fmla="*/ 98154 w 4148961"/>
                <a:gd name="connsiteY0" fmla="*/ 0 h 6577140"/>
                <a:gd name="connsiteX1" fmla="*/ 3763687 w 4148961"/>
                <a:gd name="connsiteY1" fmla="*/ 1979500 h 6577140"/>
                <a:gd name="connsiteX2" fmla="*/ 3690532 w 4148961"/>
                <a:gd name="connsiteY2" fmla="*/ 6577140 h 6577140"/>
                <a:gd name="connsiteX0" fmla="*/ 43127 w 4192087"/>
                <a:gd name="connsiteY0" fmla="*/ 18837 h 6551120"/>
                <a:gd name="connsiteX1" fmla="*/ 3327730 w 4192087"/>
                <a:gd name="connsiteY1" fmla="*/ 2261391 h 6551120"/>
                <a:gd name="connsiteX2" fmla="*/ 3174403 w 4192087"/>
                <a:gd name="connsiteY2" fmla="*/ 5847419 h 6551120"/>
                <a:gd name="connsiteX3" fmla="*/ 265325 w 4192087"/>
                <a:gd name="connsiteY3" fmla="*/ 3893594 h 6551120"/>
                <a:gd name="connsiteX4" fmla="*/ 43127 w 4192087"/>
                <a:gd name="connsiteY4" fmla="*/ 18837 h 6551120"/>
                <a:gd name="connsiteX0" fmla="*/ 0 w 4192087"/>
                <a:gd name="connsiteY0" fmla="*/ 0 h 6551120"/>
                <a:gd name="connsiteX1" fmla="*/ 3806813 w 4192087"/>
                <a:gd name="connsiteY1" fmla="*/ 1953480 h 6551120"/>
                <a:gd name="connsiteX2" fmla="*/ 3733658 w 4192087"/>
                <a:gd name="connsiteY2" fmla="*/ 6551120 h 6551120"/>
                <a:gd name="connsiteX0" fmla="*/ 82680 w 4231640"/>
                <a:gd name="connsiteY0" fmla="*/ 13662 h 6545945"/>
                <a:gd name="connsiteX1" fmla="*/ 3367283 w 4231640"/>
                <a:gd name="connsiteY1" fmla="*/ 2256216 h 6545945"/>
                <a:gd name="connsiteX2" fmla="*/ 3213956 w 4231640"/>
                <a:gd name="connsiteY2" fmla="*/ 5842244 h 6545945"/>
                <a:gd name="connsiteX3" fmla="*/ 304878 w 4231640"/>
                <a:gd name="connsiteY3" fmla="*/ 3888419 h 6545945"/>
                <a:gd name="connsiteX4" fmla="*/ 82680 w 4231640"/>
                <a:gd name="connsiteY4" fmla="*/ 13662 h 6545945"/>
                <a:gd name="connsiteX0" fmla="*/ 0 w 4231640"/>
                <a:gd name="connsiteY0" fmla="*/ 1 h 6545945"/>
                <a:gd name="connsiteX1" fmla="*/ 3846366 w 4231640"/>
                <a:gd name="connsiteY1" fmla="*/ 1948305 h 6545945"/>
                <a:gd name="connsiteX2" fmla="*/ 3773211 w 4231640"/>
                <a:gd name="connsiteY2" fmla="*/ 6545945 h 6545945"/>
                <a:gd name="connsiteX0" fmla="*/ 109259 w 4231640"/>
                <a:gd name="connsiteY0" fmla="*/ 0 h 6551482"/>
                <a:gd name="connsiteX1" fmla="*/ 3367283 w 4231640"/>
                <a:gd name="connsiteY1" fmla="*/ 2261753 h 6551482"/>
                <a:gd name="connsiteX2" fmla="*/ 3213956 w 4231640"/>
                <a:gd name="connsiteY2" fmla="*/ 5847781 h 6551482"/>
                <a:gd name="connsiteX3" fmla="*/ 304878 w 4231640"/>
                <a:gd name="connsiteY3" fmla="*/ 3893956 h 6551482"/>
                <a:gd name="connsiteX4" fmla="*/ 109259 w 4231640"/>
                <a:gd name="connsiteY4" fmla="*/ 0 h 6551482"/>
                <a:gd name="connsiteX0" fmla="*/ 0 w 4231640"/>
                <a:gd name="connsiteY0" fmla="*/ 5538 h 6551482"/>
                <a:gd name="connsiteX1" fmla="*/ 3846366 w 4231640"/>
                <a:gd name="connsiteY1" fmla="*/ 1953842 h 6551482"/>
                <a:gd name="connsiteX2" fmla="*/ 3773211 w 4231640"/>
                <a:gd name="connsiteY2" fmla="*/ 6551482 h 6551482"/>
                <a:gd name="connsiteX0" fmla="*/ 79791 w 4202172"/>
                <a:gd name="connsiteY0" fmla="*/ 0 h 6551482"/>
                <a:gd name="connsiteX1" fmla="*/ 3337815 w 4202172"/>
                <a:gd name="connsiteY1" fmla="*/ 2261753 h 6551482"/>
                <a:gd name="connsiteX2" fmla="*/ 3184488 w 4202172"/>
                <a:gd name="connsiteY2" fmla="*/ 5847781 h 6551482"/>
                <a:gd name="connsiteX3" fmla="*/ 275410 w 4202172"/>
                <a:gd name="connsiteY3" fmla="*/ 3893956 h 6551482"/>
                <a:gd name="connsiteX4" fmla="*/ 79791 w 4202172"/>
                <a:gd name="connsiteY4" fmla="*/ 0 h 6551482"/>
                <a:gd name="connsiteX0" fmla="*/ 1 w 4202172"/>
                <a:gd name="connsiteY0" fmla="*/ 5612 h 6551482"/>
                <a:gd name="connsiteX1" fmla="*/ 3816898 w 4202172"/>
                <a:gd name="connsiteY1" fmla="*/ 1953842 h 6551482"/>
                <a:gd name="connsiteX2" fmla="*/ 3743743 w 4202172"/>
                <a:gd name="connsiteY2" fmla="*/ 6551482 h 6551482"/>
              </a:gdLst>
              <a:ahLst/>
              <a:cxnLst>
                <a:cxn ang="0">
                  <a:pos x="connsiteX0" y="connsiteY0"/>
                </a:cxn>
                <a:cxn ang="0">
                  <a:pos x="connsiteX1" y="connsiteY1"/>
                </a:cxn>
                <a:cxn ang="0">
                  <a:pos x="connsiteX2" y="connsiteY2"/>
                </a:cxn>
              </a:cxnLst>
              <a:rect l="l" t="t" r="r" b="b"/>
              <a:pathLst>
                <a:path w="4202172" h="6551482" stroke="0" extrusionOk="0">
                  <a:moveTo>
                    <a:pt x="79791" y="0"/>
                  </a:moveTo>
                  <a:cubicBezTo>
                    <a:pt x="1388717" y="0"/>
                    <a:pt x="2820366" y="1287123"/>
                    <a:pt x="3337815" y="2261753"/>
                  </a:cubicBezTo>
                  <a:cubicBezTo>
                    <a:pt x="3855264" y="3236383"/>
                    <a:pt x="3766422" y="4756337"/>
                    <a:pt x="3184488" y="5847781"/>
                  </a:cubicBezTo>
                  <a:lnTo>
                    <a:pt x="275410" y="3893956"/>
                  </a:lnTo>
                  <a:cubicBezTo>
                    <a:pt x="275410" y="2625637"/>
                    <a:pt x="79791" y="1268319"/>
                    <a:pt x="79791" y="0"/>
                  </a:cubicBezTo>
                  <a:close/>
                </a:path>
                <a:path w="4202172" h="6551482" fill="none">
                  <a:moveTo>
                    <a:pt x="1" y="5612"/>
                  </a:moveTo>
                  <a:cubicBezTo>
                    <a:pt x="1308927" y="5612"/>
                    <a:pt x="2975217" y="653151"/>
                    <a:pt x="3816898" y="1953842"/>
                  </a:cubicBezTo>
                  <a:cubicBezTo>
                    <a:pt x="4357451" y="3030668"/>
                    <a:pt x="4325677" y="5460038"/>
                    <a:pt x="3743743" y="6551482"/>
                  </a:cubicBezTo>
                </a:path>
              </a:pathLst>
            </a:custGeom>
            <a:ln w="76200">
              <a:solidFill>
                <a:srgbClr val="654E78">
                  <a:alpha val="80000"/>
                </a:srgbClr>
              </a:solidFill>
              <a:headEnd type="none"/>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2" name="TextBox 51">
              <a:extLst>
                <a:ext uri="{FF2B5EF4-FFF2-40B4-BE49-F238E27FC236}">
                  <a16:creationId xmlns:a16="http://schemas.microsoft.com/office/drawing/2014/main" id="{C3713E26-6DD9-4942-B84B-3A9976F19546}"/>
                </a:ext>
              </a:extLst>
            </p:cNvPr>
            <p:cNvSpPr txBox="1"/>
            <p:nvPr/>
          </p:nvSpPr>
          <p:spPr>
            <a:xfrm>
              <a:off x="1814735" y="34849605"/>
              <a:ext cx="1914025" cy="566326"/>
            </a:xfrm>
            <a:prstGeom prst="rect">
              <a:avLst/>
            </a:prstGeom>
            <a:noFill/>
          </p:spPr>
          <p:txBody>
            <a:bodyPr wrap="square" rtlCol="0">
              <a:spAutoFit/>
            </a:bodyPr>
            <a:lstStyle/>
            <a:p>
              <a:r>
                <a:rPr lang="en-US" sz="2800" dirty="0">
                  <a:solidFill>
                    <a:srgbClr val="DBE9EF"/>
                  </a:solidFill>
                  <a:latin typeface="Inconsolata Medium" pitchFamily="49" charset="77"/>
                  <a:ea typeface="Inconsolata Medium" pitchFamily="49" charset="77"/>
                </a:rPr>
                <a:t>Core</a:t>
              </a:r>
            </a:p>
          </p:txBody>
        </p:sp>
        <p:sp>
          <p:nvSpPr>
            <p:cNvPr id="98" name="TextBox 97">
              <a:extLst>
                <a:ext uri="{FF2B5EF4-FFF2-40B4-BE49-F238E27FC236}">
                  <a16:creationId xmlns:a16="http://schemas.microsoft.com/office/drawing/2014/main" id="{B4E9C148-5ED1-CB43-8F2F-808CA0C488DC}"/>
                </a:ext>
              </a:extLst>
            </p:cNvPr>
            <p:cNvSpPr txBox="1"/>
            <p:nvPr/>
          </p:nvSpPr>
          <p:spPr>
            <a:xfrm>
              <a:off x="4517795" y="34848569"/>
              <a:ext cx="1914025" cy="561109"/>
            </a:xfrm>
            <a:prstGeom prst="rect">
              <a:avLst/>
            </a:prstGeom>
            <a:noFill/>
          </p:spPr>
          <p:txBody>
            <a:bodyPr wrap="square" rtlCol="0">
              <a:spAutoFit/>
            </a:bodyPr>
            <a:lstStyle/>
            <a:p>
              <a:r>
                <a:rPr lang="en-US" sz="2800" dirty="0">
                  <a:solidFill>
                    <a:srgbClr val="DBE9EF"/>
                  </a:solidFill>
                  <a:latin typeface="Inconsolata Medium" pitchFamily="49" charset="77"/>
                  <a:ea typeface="Inconsolata Medium" pitchFamily="49" charset="77"/>
                </a:rPr>
                <a:t>Mantle</a:t>
              </a:r>
            </a:p>
          </p:txBody>
        </p:sp>
        <p:sp>
          <p:nvSpPr>
            <p:cNvPr id="100" name="TextBox 99">
              <a:extLst>
                <a:ext uri="{FF2B5EF4-FFF2-40B4-BE49-F238E27FC236}">
                  <a16:creationId xmlns:a16="http://schemas.microsoft.com/office/drawing/2014/main" id="{A24A7F4B-2108-9544-BA62-EAEF920C16F4}"/>
                </a:ext>
              </a:extLst>
            </p:cNvPr>
            <p:cNvSpPr txBox="1"/>
            <p:nvPr/>
          </p:nvSpPr>
          <p:spPr>
            <a:xfrm>
              <a:off x="8849288" y="34870440"/>
              <a:ext cx="1914025" cy="566326"/>
            </a:xfrm>
            <a:prstGeom prst="rect">
              <a:avLst/>
            </a:prstGeom>
            <a:noFill/>
          </p:spPr>
          <p:txBody>
            <a:bodyPr wrap="square" rtlCol="0">
              <a:spAutoFit/>
            </a:bodyPr>
            <a:lstStyle/>
            <a:p>
              <a:r>
                <a:rPr lang="en-US" sz="2800" dirty="0">
                  <a:solidFill>
                    <a:srgbClr val="DBE9EF"/>
                  </a:solidFill>
                  <a:latin typeface="Inconsolata Medium" pitchFamily="49" charset="77"/>
                  <a:ea typeface="Inconsolata Medium" pitchFamily="49" charset="77"/>
                </a:rPr>
                <a:t>Crust</a:t>
              </a:r>
            </a:p>
          </p:txBody>
        </p:sp>
        <p:sp>
          <p:nvSpPr>
            <p:cNvPr id="101" name="TextBox 100">
              <a:extLst>
                <a:ext uri="{FF2B5EF4-FFF2-40B4-BE49-F238E27FC236}">
                  <a16:creationId xmlns:a16="http://schemas.microsoft.com/office/drawing/2014/main" id="{7BA8D0C2-C430-0046-A99E-4BD5CDE62066}"/>
                </a:ext>
              </a:extLst>
            </p:cNvPr>
            <p:cNvSpPr txBox="1"/>
            <p:nvPr/>
          </p:nvSpPr>
          <p:spPr>
            <a:xfrm rot="269572">
              <a:off x="1725718" y="29214401"/>
              <a:ext cx="1914025" cy="566326"/>
            </a:xfrm>
            <a:prstGeom prst="rect">
              <a:avLst/>
            </a:prstGeom>
            <a:noFill/>
          </p:spPr>
          <p:txBody>
            <a:bodyPr wrap="square" rtlCol="0">
              <a:spAutoFit/>
            </a:bodyPr>
            <a:lstStyle/>
            <a:p>
              <a:r>
                <a:rPr lang="en-US" sz="2800" dirty="0">
                  <a:solidFill>
                    <a:srgbClr val="AFDB5C"/>
                  </a:solidFill>
                  <a:latin typeface="Inconsolata Medium" pitchFamily="49" charset="77"/>
                  <a:ea typeface="Inconsolata Medium" pitchFamily="49" charset="77"/>
                </a:rPr>
                <a:t>LVL?</a:t>
              </a:r>
            </a:p>
          </p:txBody>
        </p:sp>
        <p:sp>
          <p:nvSpPr>
            <p:cNvPr id="53" name="TextBox 52">
              <a:extLst>
                <a:ext uri="{FF2B5EF4-FFF2-40B4-BE49-F238E27FC236}">
                  <a16:creationId xmlns:a16="http://schemas.microsoft.com/office/drawing/2014/main" id="{115A3776-A8D5-E540-B720-2031C7CF9929}"/>
                </a:ext>
              </a:extLst>
            </p:cNvPr>
            <p:cNvSpPr txBox="1"/>
            <p:nvPr/>
          </p:nvSpPr>
          <p:spPr>
            <a:xfrm>
              <a:off x="4299619" y="31225091"/>
              <a:ext cx="670957" cy="973842"/>
            </a:xfrm>
            <a:prstGeom prst="rect">
              <a:avLst/>
            </a:prstGeom>
            <a:noFill/>
          </p:spPr>
          <p:txBody>
            <a:bodyPr wrap="square" rtlCol="0">
              <a:spAutoFit/>
            </a:bodyPr>
            <a:lstStyle/>
            <a:p>
              <a:r>
                <a:rPr lang="en-US" sz="5000" dirty="0">
                  <a:solidFill>
                    <a:srgbClr val="654E78"/>
                  </a:solidFill>
                  <a:latin typeface="Inconsolata Medium" pitchFamily="49" charset="77"/>
                  <a:ea typeface="Inconsolata Medium" pitchFamily="49" charset="77"/>
                </a:rPr>
                <a:t>P</a:t>
              </a:r>
            </a:p>
          </p:txBody>
        </p:sp>
        <p:sp>
          <p:nvSpPr>
            <p:cNvPr id="102" name="TextBox 101">
              <a:extLst>
                <a:ext uri="{FF2B5EF4-FFF2-40B4-BE49-F238E27FC236}">
                  <a16:creationId xmlns:a16="http://schemas.microsoft.com/office/drawing/2014/main" id="{73DADA61-D52A-FB43-87B9-4DFD2184CF3F}"/>
                </a:ext>
              </a:extLst>
            </p:cNvPr>
            <p:cNvSpPr txBox="1"/>
            <p:nvPr/>
          </p:nvSpPr>
          <p:spPr>
            <a:xfrm>
              <a:off x="4550611" y="33001214"/>
              <a:ext cx="670957" cy="973842"/>
            </a:xfrm>
            <a:prstGeom prst="rect">
              <a:avLst/>
            </a:prstGeom>
            <a:noFill/>
          </p:spPr>
          <p:txBody>
            <a:bodyPr wrap="square" rtlCol="0">
              <a:spAutoFit/>
            </a:bodyPr>
            <a:lstStyle/>
            <a:p>
              <a:r>
                <a:rPr lang="en-US" sz="5000" dirty="0">
                  <a:solidFill>
                    <a:srgbClr val="654E78"/>
                  </a:solidFill>
                  <a:latin typeface="Inconsolata Medium" pitchFamily="49" charset="77"/>
                  <a:ea typeface="Inconsolata Medium" pitchFamily="49" charset="77"/>
                </a:rPr>
                <a:t>S</a:t>
              </a:r>
            </a:p>
          </p:txBody>
        </p:sp>
      </p:grpSp>
      <p:grpSp>
        <p:nvGrpSpPr>
          <p:cNvPr id="7" name="Group 6">
            <a:extLst>
              <a:ext uri="{FF2B5EF4-FFF2-40B4-BE49-F238E27FC236}">
                <a16:creationId xmlns:a16="http://schemas.microsoft.com/office/drawing/2014/main" id="{5D969C18-C252-FB4E-924A-FA4CDC6F266C}"/>
              </a:ext>
            </a:extLst>
          </p:cNvPr>
          <p:cNvGrpSpPr/>
          <p:nvPr/>
        </p:nvGrpSpPr>
        <p:grpSpPr>
          <a:xfrm>
            <a:off x="18791551" y="19771559"/>
            <a:ext cx="6049009" cy="5586664"/>
            <a:chOff x="18791551" y="19771559"/>
            <a:chExt cx="6049009" cy="5586664"/>
          </a:xfrm>
        </p:grpSpPr>
        <p:pic>
          <p:nvPicPr>
            <p:cNvPr id="60" name="Picture 59">
              <a:extLst>
                <a:ext uri="{FF2B5EF4-FFF2-40B4-BE49-F238E27FC236}">
                  <a16:creationId xmlns:a16="http://schemas.microsoft.com/office/drawing/2014/main" id="{DEAFFCED-8663-B642-AF3C-4F42E72F3E91}"/>
                </a:ext>
              </a:extLst>
            </p:cNvPr>
            <p:cNvPicPr>
              <a:picLocks noChangeAspect="1"/>
            </p:cNvPicPr>
            <p:nvPr/>
          </p:nvPicPr>
          <p:blipFill>
            <a:blip r:embed="rId13"/>
            <a:stretch>
              <a:fillRect/>
            </a:stretch>
          </p:blipFill>
          <p:spPr>
            <a:xfrm>
              <a:off x="18791551" y="19771559"/>
              <a:ext cx="6049009" cy="5586664"/>
            </a:xfrm>
            <a:prstGeom prst="rect">
              <a:avLst/>
            </a:prstGeom>
            <a:noFill/>
            <a:ln w="381000" cap="flat">
              <a:solidFill>
                <a:srgbClr val="DBE9EF"/>
              </a:solidFill>
              <a:miter lim="800000"/>
            </a:ln>
          </p:spPr>
        </p:pic>
        <p:sp>
          <p:nvSpPr>
            <p:cNvPr id="71" name="Left Arrow 70">
              <a:extLst>
                <a:ext uri="{FF2B5EF4-FFF2-40B4-BE49-F238E27FC236}">
                  <a16:creationId xmlns:a16="http://schemas.microsoft.com/office/drawing/2014/main" id="{348D85FD-C5ED-6543-A16D-ADDF9253E6B8}"/>
                </a:ext>
              </a:extLst>
            </p:cNvPr>
            <p:cNvSpPr/>
            <p:nvPr/>
          </p:nvSpPr>
          <p:spPr>
            <a:xfrm>
              <a:off x="22527168" y="23274317"/>
              <a:ext cx="1863735" cy="923158"/>
            </a:xfrm>
            <a:prstGeom prst="leftArrow">
              <a:avLst/>
            </a:prstGeom>
            <a:solidFill>
              <a:srgbClr val="FFEDDF"/>
            </a:solidFill>
            <a:ln>
              <a:solidFill>
                <a:srgbClr val="DBE9E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rgbClr val="654E78"/>
                  </a:solidFill>
                </a:rPr>
                <a:t>S0325a</a:t>
              </a:r>
            </a:p>
          </p:txBody>
        </p:sp>
      </p:grpSp>
      <p:sp>
        <p:nvSpPr>
          <p:cNvPr id="83" name="TextBox 82">
            <a:extLst>
              <a:ext uri="{FF2B5EF4-FFF2-40B4-BE49-F238E27FC236}">
                <a16:creationId xmlns:a16="http://schemas.microsoft.com/office/drawing/2014/main" id="{207B7820-31E1-9144-AFAC-530C07BAAA6D}"/>
              </a:ext>
            </a:extLst>
          </p:cNvPr>
          <p:cNvSpPr txBox="1"/>
          <p:nvPr/>
        </p:nvSpPr>
        <p:spPr>
          <a:xfrm>
            <a:off x="9212182" y="28689089"/>
            <a:ext cx="8445375" cy="646331"/>
          </a:xfrm>
          <a:prstGeom prst="rect">
            <a:avLst/>
          </a:prstGeom>
          <a:noFill/>
        </p:spPr>
        <p:txBody>
          <a:bodyPr wrap="square" rtlCol="0">
            <a:spAutoFit/>
          </a:bodyPr>
          <a:lstStyle/>
          <a:p>
            <a:pPr algn="ctr"/>
            <a:r>
              <a:rPr lang="en-US" sz="3600" dirty="0">
                <a:solidFill>
                  <a:srgbClr val="77433C"/>
                </a:solidFill>
                <a:latin typeface="Fira Sans" panose="020B0503050000020004" pitchFamily="34" charset="0"/>
                <a:ea typeface="Inconsolata Medium" pitchFamily="49" charset="77"/>
              </a:rPr>
              <a:t>Time Travel Plot for Gudkova Model</a:t>
            </a:r>
          </a:p>
        </p:txBody>
      </p:sp>
      <p:sp>
        <p:nvSpPr>
          <p:cNvPr id="122" name="TextBox 121">
            <a:extLst>
              <a:ext uri="{FF2B5EF4-FFF2-40B4-BE49-F238E27FC236}">
                <a16:creationId xmlns:a16="http://schemas.microsoft.com/office/drawing/2014/main" id="{24DD940F-8A02-9849-8B02-E413D13CB62B}"/>
              </a:ext>
            </a:extLst>
          </p:cNvPr>
          <p:cNvSpPr txBox="1"/>
          <p:nvPr/>
        </p:nvSpPr>
        <p:spPr>
          <a:xfrm>
            <a:off x="29563713" y="22922552"/>
            <a:ext cx="3183725" cy="1569660"/>
          </a:xfrm>
          <a:prstGeom prst="rect">
            <a:avLst/>
          </a:prstGeom>
          <a:noFill/>
        </p:spPr>
        <p:txBody>
          <a:bodyPr wrap="square" rtlCol="0">
            <a:spAutoFit/>
          </a:bodyPr>
          <a:lstStyle/>
          <a:p>
            <a:r>
              <a:rPr lang="en-US" sz="1600" dirty="0">
                <a:solidFill>
                  <a:srgbClr val="C08375"/>
                </a:solidFill>
                <a:latin typeface="Fira Sans Light" panose="020B0403050000020004" pitchFamily="34" charset="0"/>
              </a:rPr>
              <a:t>The three possible types of source mechanism is a normal, reverse of strike-slip fault. </a:t>
            </a:r>
          </a:p>
          <a:p>
            <a:r>
              <a:rPr lang="en-US" sz="1600" dirty="0">
                <a:solidFill>
                  <a:srgbClr val="C08375"/>
                </a:solidFill>
                <a:latin typeface="Fira Sans Light" panose="020B0403050000020004" pitchFamily="34" charset="0"/>
              </a:rPr>
              <a:t>Each can be characterized by a unique set of strike, dip and rake angles.</a:t>
            </a:r>
          </a:p>
        </p:txBody>
      </p:sp>
      <p:sp>
        <p:nvSpPr>
          <p:cNvPr id="124" name="TextBox 123">
            <a:extLst>
              <a:ext uri="{FF2B5EF4-FFF2-40B4-BE49-F238E27FC236}">
                <a16:creationId xmlns:a16="http://schemas.microsoft.com/office/drawing/2014/main" id="{6F45014D-48F3-DF4D-85CC-AF0A739194D0}"/>
              </a:ext>
            </a:extLst>
          </p:cNvPr>
          <p:cNvSpPr txBox="1"/>
          <p:nvPr/>
        </p:nvSpPr>
        <p:spPr>
          <a:xfrm>
            <a:off x="406574" y="19961434"/>
            <a:ext cx="5810502" cy="646331"/>
          </a:xfrm>
          <a:prstGeom prst="rect">
            <a:avLst/>
          </a:prstGeom>
          <a:noFill/>
        </p:spPr>
        <p:txBody>
          <a:bodyPr wrap="square" rtlCol="0">
            <a:spAutoFit/>
          </a:bodyPr>
          <a:lstStyle/>
          <a:p>
            <a:pPr algn="r"/>
            <a:r>
              <a:rPr lang="en-US" sz="3600" dirty="0">
                <a:solidFill>
                  <a:srgbClr val="77433C"/>
                </a:solidFill>
                <a:latin typeface="Fira Sans" panose="020B0503050000020004" pitchFamily="34" charset="0"/>
                <a:ea typeface="Inconsolata Medium" pitchFamily="49" charset="77"/>
              </a:rPr>
              <a:t>Particle Motion</a:t>
            </a:r>
          </a:p>
        </p:txBody>
      </p:sp>
      <p:sp>
        <p:nvSpPr>
          <p:cNvPr id="125" name="TextBox 124">
            <a:extLst>
              <a:ext uri="{FF2B5EF4-FFF2-40B4-BE49-F238E27FC236}">
                <a16:creationId xmlns:a16="http://schemas.microsoft.com/office/drawing/2014/main" id="{7DFF5645-9FAF-6047-BE64-79DBD059EFC5}"/>
              </a:ext>
            </a:extLst>
          </p:cNvPr>
          <p:cNvSpPr txBox="1"/>
          <p:nvPr/>
        </p:nvSpPr>
        <p:spPr>
          <a:xfrm>
            <a:off x="1183341" y="20666867"/>
            <a:ext cx="5093227" cy="3785652"/>
          </a:xfrm>
          <a:prstGeom prst="rect">
            <a:avLst/>
          </a:prstGeom>
          <a:noFill/>
        </p:spPr>
        <p:txBody>
          <a:bodyPr wrap="square" rtlCol="0">
            <a:spAutoFit/>
          </a:bodyPr>
          <a:lstStyle/>
          <a:p>
            <a:pPr algn="r"/>
            <a:r>
              <a:rPr lang="en-US" sz="3000" dirty="0">
                <a:solidFill>
                  <a:srgbClr val="C08375"/>
                </a:solidFill>
                <a:latin typeface="Fira Sans Light" panose="020B0403050000020004" pitchFamily="34" charset="0"/>
              </a:rPr>
              <a:t>This particle motion seems to show a movement of the direction of the event over time from the south-east to the north-east. It is possible that not all of the energy in this time window is P-wave energy.</a:t>
            </a:r>
          </a:p>
        </p:txBody>
      </p:sp>
      <p:sp>
        <p:nvSpPr>
          <p:cNvPr id="126" name="TextBox 125">
            <a:extLst>
              <a:ext uri="{FF2B5EF4-FFF2-40B4-BE49-F238E27FC236}">
                <a16:creationId xmlns:a16="http://schemas.microsoft.com/office/drawing/2014/main" id="{6F60E364-C06E-6647-B009-A4D90A063717}"/>
              </a:ext>
            </a:extLst>
          </p:cNvPr>
          <p:cNvSpPr txBox="1"/>
          <p:nvPr/>
        </p:nvSpPr>
        <p:spPr>
          <a:xfrm>
            <a:off x="298933" y="38486097"/>
            <a:ext cx="18206664" cy="338554"/>
          </a:xfrm>
          <a:prstGeom prst="rect">
            <a:avLst/>
          </a:prstGeom>
          <a:noFill/>
        </p:spPr>
        <p:txBody>
          <a:bodyPr wrap="square" rtlCol="0">
            <a:spAutoFit/>
          </a:bodyPr>
          <a:lstStyle/>
          <a:p>
            <a:r>
              <a:rPr lang="en-US" sz="1600" dirty="0">
                <a:solidFill>
                  <a:schemeClr val="bg1"/>
                </a:solidFill>
                <a:latin typeface="Fira Sans" panose="020B0503050000020004" pitchFamily="34" charset="0"/>
                <a:ea typeface="Roboto" panose="02000000000000000000" pitchFamily="2" charset="0"/>
              </a:rPr>
              <a:t>3. </a:t>
            </a:r>
            <a:r>
              <a:rPr lang="en-US" sz="1600" dirty="0" err="1">
                <a:solidFill>
                  <a:schemeClr val="bg1"/>
                </a:solidFill>
                <a:latin typeface="Fira Sans" panose="020B0503050000020004" pitchFamily="34" charset="0"/>
                <a:ea typeface="Roboto" panose="02000000000000000000" pitchFamily="2" charset="0"/>
              </a:rPr>
              <a:t>Banerdt</a:t>
            </a:r>
            <a:r>
              <a:rPr lang="en-US" sz="1600" dirty="0">
                <a:solidFill>
                  <a:schemeClr val="bg1"/>
                </a:solidFill>
                <a:latin typeface="Fira Sans" panose="020B0503050000020004" pitchFamily="34" charset="0"/>
                <a:ea typeface="Roboto" panose="02000000000000000000" pitchFamily="2" charset="0"/>
              </a:rPr>
              <a:t>, W.B., </a:t>
            </a:r>
            <a:r>
              <a:rPr lang="en-US" sz="1600" dirty="0" err="1">
                <a:solidFill>
                  <a:schemeClr val="bg1"/>
                </a:solidFill>
                <a:latin typeface="Fira Sans" panose="020B0503050000020004" pitchFamily="34" charset="0"/>
                <a:ea typeface="Roboto" panose="02000000000000000000" pitchFamily="2" charset="0"/>
              </a:rPr>
              <a:t>Smrekar</a:t>
            </a:r>
            <a:r>
              <a:rPr lang="en-US" sz="1600" dirty="0">
                <a:solidFill>
                  <a:schemeClr val="bg1"/>
                </a:solidFill>
                <a:latin typeface="Fira Sans" panose="020B0503050000020004" pitchFamily="34" charset="0"/>
                <a:ea typeface="Roboto" panose="02000000000000000000" pitchFamily="2" charset="0"/>
              </a:rPr>
              <a:t>, S.E., Banfield, D. et al. Initial results from the InSight mission on Mars. Nat. </a:t>
            </a:r>
            <a:r>
              <a:rPr lang="en-US" sz="1600" dirty="0" err="1">
                <a:solidFill>
                  <a:schemeClr val="bg1"/>
                </a:solidFill>
                <a:latin typeface="Fira Sans" panose="020B0503050000020004" pitchFamily="34" charset="0"/>
                <a:ea typeface="Roboto" panose="02000000000000000000" pitchFamily="2" charset="0"/>
              </a:rPr>
              <a:t>Geosci</a:t>
            </a:r>
            <a:r>
              <a:rPr lang="en-US" sz="1600" dirty="0">
                <a:solidFill>
                  <a:schemeClr val="bg1"/>
                </a:solidFill>
                <a:latin typeface="Fira Sans" panose="020B0503050000020004" pitchFamily="34" charset="0"/>
                <a:ea typeface="Roboto" panose="02000000000000000000" pitchFamily="2" charset="0"/>
              </a:rPr>
              <a:t>. 13, 183–189 (2020). https://</a:t>
            </a:r>
            <a:r>
              <a:rPr lang="en-US" sz="1600" dirty="0" err="1">
                <a:solidFill>
                  <a:schemeClr val="bg1"/>
                </a:solidFill>
                <a:latin typeface="Fira Sans" panose="020B0503050000020004" pitchFamily="34" charset="0"/>
                <a:ea typeface="Roboto" panose="02000000000000000000" pitchFamily="2" charset="0"/>
              </a:rPr>
              <a:t>doi.org</a:t>
            </a:r>
            <a:r>
              <a:rPr lang="en-US" sz="1600" dirty="0">
                <a:solidFill>
                  <a:schemeClr val="bg1"/>
                </a:solidFill>
                <a:latin typeface="Fira Sans" panose="020B0503050000020004" pitchFamily="34" charset="0"/>
                <a:ea typeface="Roboto" panose="02000000000000000000" pitchFamily="2" charset="0"/>
              </a:rPr>
              <a:t>/10.1038/s41561-020-0544-y</a:t>
            </a:r>
          </a:p>
        </p:txBody>
      </p:sp>
      <p:sp>
        <p:nvSpPr>
          <p:cNvPr id="128" name="TextBox 127">
            <a:extLst>
              <a:ext uri="{FF2B5EF4-FFF2-40B4-BE49-F238E27FC236}">
                <a16:creationId xmlns:a16="http://schemas.microsoft.com/office/drawing/2014/main" id="{234BE173-C0E6-8A47-8BC3-FAF452F313A8}"/>
              </a:ext>
            </a:extLst>
          </p:cNvPr>
          <p:cNvSpPr txBox="1"/>
          <p:nvPr/>
        </p:nvSpPr>
        <p:spPr>
          <a:xfrm>
            <a:off x="298933" y="38124611"/>
            <a:ext cx="17348095" cy="338554"/>
          </a:xfrm>
          <a:prstGeom prst="rect">
            <a:avLst/>
          </a:prstGeom>
          <a:noFill/>
        </p:spPr>
        <p:txBody>
          <a:bodyPr wrap="square" rtlCol="0">
            <a:spAutoFit/>
          </a:bodyPr>
          <a:lstStyle/>
          <a:p>
            <a:r>
              <a:rPr lang="en-US" sz="1600" dirty="0">
                <a:solidFill>
                  <a:schemeClr val="bg1"/>
                </a:solidFill>
                <a:latin typeface="Fira Sans" panose="020B0503050000020004" pitchFamily="34" charset="0"/>
                <a:ea typeface="Roboto" panose="02000000000000000000" pitchFamily="2" charset="0"/>
              </a:rPr>
              <a:t>2. </a:t>
            </a:r>
            <a:r>
              <a:rPr lang="en-US" sz="1600" dirty="0" err="1">
                <a:solidFill>
                  <a:schemeClr val="bg1"/>
                </a:solidFill>
                <a:latin typeface="Fira Sans" panose="020B0503050000020004" pitchFamily="34" charset="0"/>
                <a:ea typeface="Roboto" panose="02000000000000000000" pitchFamily="2" charset="0"/>
              </a:rPr>
              <a:t>Lognonné</a:t>
            </a:r>
            <a:r>
              <a:rPr lang="en-US" sz="1600" dirty="0">
                <a:solidFill>
                  <a:schemeClr val="bg1"/>
                </a:solidFill>
                <a:latin typeface="Fira Sans" panose="020B0503050000020004" pitchFamily="34" charset="0"/>
                <a:ea typeface="Roboto" panose="02000000000000000000" pitchFamily="2" charset="0"/>
              </a:rPr>
              <a:t>, P., </a:t>
            </a:r>
            <a:r>
              <a:rPr lang="en-US" sz="1600" dirty="0" err="1">
                <a:solidFill>
                  <a:schemeClr val="bg1"/>
                </a:solidFill>
                <a:latin typeface="Fira Sans" panose="020B0503050000020004" pitchFamily="34" charset="0"/>
                <a:ea typeface="Roboto" panose="02000000000000000000" pitchFamily="2" charset="0"/>
              </a:rPr>
              <a:t>Banerdt</a:t>
            </a:r>
            <a:r>
              <a:rPr lang="en-US" sz="1600" dirty="0">
                <a:solidFill>
                  <a:schemeClr val="bg1"/>
                </a:solidFill>
                <a:latin typeface="Fira Sans" panose="020B0503050000020004" pitchFamily="34" charset="0"/>
                <a:ea typeface="Roboto" panose="02000000000000000000" pitchFamily="2" charset="0"/>
              </a:rPr>
              <a:t>, W.B., Giardini, D. et al. SEIS: Insight’s Seismic Experiment for Internal Structure of Mars. Space Sci Rev 215, 12 (2019). https://</a:t>
            </a:r>
            <a:r>
              <a:rPr lang="en-US" sz="1600" dirty="0" err="1">
                <a:solidFill>
                  <a:schemeClr val="bg1"/>
                </a:solidFill>
                <a:latin typeface="Fira Sans" panose="020B0503050000020004" pitchFamily="34" charset="0"/>
                <a:ea typeface="Roboto" panose="02000000000000000000" pitchFamily="2" charset="0"/>
              </a:rPr>
              <a:t>doi.org</a:t>
            </a:r>
            <a:r>
              <a:rPr lang="en-US" sz="1600" dirty="0">
                <a:solidFill>
                  <a:schemeClr val="bg1"/>
                </a:solidFill>
                <a:latin typeface="Fira Sans" panose="020B0503050000020004" pitchFamily="34" charset="0"/>
                <a:ea typeface="Roboto" panose="02000000000000000000" pitchFamily="2" charset="0"/>
              </a:rPr>
              <a:t>/10.1007/s11214-018-0574-6</a:t>
            </a:r>
          </a:p>
        </p:txBody>
      </p:sp>
      <p:sp>
        <p:nvSpPr>
          <p:cNvPr id="129" name="TextBox 128">
            <a:extLst>
              <a:ext uri="{FF2B5EF4-FFF2-40B4-BE49-F238E27FC236}">
                <a16:creationId xmlns:a16="http://schemas.microsoft.com/office/drawing/2014/main" id="{8A283240-9A30-1F4B-87E0-75929776B50D}"/>
              </a:ext>
            </a:extLst>
          </p:cNvPr>
          <p:cNvSpPr txBox="1"/>
          <p:nvPr/>
        </p:nvSpPr>
        <p:spPr>
          <a:xfrm>
            <a:off x="290897" y="37574572"/>
            <a:ext cx="16724894" cy="584775"/>
          </a:xfrm>
          <a:prstGeom prst="rect">
            <a:avLst/>
          </a:prstGeom>
          <a:noFill/>
        </p:spPr>
        <p:txBody>
          <a:bodyPr wrap="square" rtlCol="0">
            <a:spAutoFit/>
          </a:bodyPr>
          <a:lstStyle/>
          <a:p>
            <a:r>
              <a:rPr lang="en-US" sz="1600" dirty="0">
                <a:solidFill>
                  <a:schemeClr val="bg1"/>
                </a:solidFill>
                <a:latin typeface="Fira Sans" panose="020B0503050000020004" pitchFamily="34" charset="0"/>
                <a:ea typeface="Roboto" panose="02000000000000000000" pitchFamily="2" charset="0"/>
              </a:rPr>
              <a:t>1. Clinton, J., Giardini, D., </a:t>
            </a:r>
            <a:r>
              <a:rPr lang="en-US" sz="1600" dirty="0" err="1">
                <a:solidFill>
                  <a:schemeClr val="bg1"/>
                </a:solidFill>
                <a:latin typeface="Fira Sans" panose="020B0503050000020004" pitchFamily="34" charset="0"/>
                <a:ea typeface="Roboto" panose="02000000000000000000" pitchFamily="2" charset="0"/>
              </a:rPr>
              <a:t>Böse</a:t>
            </a:r>
            <a:r>
              <a:rPr lang="en-US" sz="1600" dirty="0">
                <a:solidFill>
                  <a:schemeClr val="bg1"/>
                </a:solidFill>
                <a:latin typeface="Fira Sans" panose="020B0503050000020004" pitchFamily="34" charset="0"/>
                <a:ea typeface="Roboto" panose="02000000000000000000" pitchFamily="2" charset="0"/>
              </a:rPr>
              <a:t>, M. et al. The Marsquake Service: Securing Daily Analysis of SEIS Data and Building the Martian Seismicity Catalogue for InSight. Space Sci Rev 214, 133 (2018). https://</a:t>
            </a:r>
            <a:r>
              <a:rPr lang="en-US" sz="1600" dirty="0" err="1">
                <a:solidFill>
                  <a:schemeClr val="bg1"/>
                </a:solidFill>
                <a:latin typeface="Fira Sans" panose="020B0503050000020004" pitchFamily="34" charset="0"/>
                <a:ea typeface="Roboto" panose="02000000000000000000" pitchFamily="2" charset="0"/>
              </a:rPr>
              <a:t>doi.org</a:t>
            </a:r>
            <a:r>
              <a:rPr lang="en-US" sz="1600" dirty="0">
                <a:solidFill>
                  <a:schemeClr val="bg1"/>
                </a:solidFill>
                <a:latin typeface="Fira Sans" panose="020B0503050000020004" pitchFamily="34" charset="0"/>
                <a:ea typeface="Roboto" panose="02000000000000000000" pitchFamily="2" charset="0"/>
              </a:rPr>
              <a:t>/10.1007/s11214-018-0567-5</a:t>
            </a:r>
          </a:p>
        </p:txBody>
      </p:sp>
      <p:sp>
        <p:nvSpPr>
          <p:cNvPr id="130" name="TextBox 129">
            <a:extLst>
              <a:ext uri="{FF2B5EF4-FFF2-40B4-BE49-F238E27FC236}">
                <a16:creationId xmlns:a16="http://schemas.microsoft.com/office/drawing/2014/main" id="{F7A16DD5-BE68-DE44-A11B-0031B28FB69C}"/>
              </a:ext>
            </a:extLst>
          </p:cNvPr>
          <p:cNvSpPr txBox="1"/>
          <p:nvPr/>
        </p:nvSpPr>
        <p:spPr>
          <a:xfrm>
            <a:off x="309462" y="38824651"/>
            <a:ext cx="17348095" cy="338554"/>
          </a:xfrm>
          <a:prstGeom prst="rect">
            <a:avLst/>
          </a:prstGeom>
          <a:noFill/>
        </p:spPr>
        <p:txBody>
          <a:bodyPr wrap="square" rtlCol="0">
            <a:spAutoFit/>
          </a:bodyPr>
          <a:lstStyle/>
          <a:p>
            <a:r>
              <a:rPr lang="en-US" sz="1600" dirty="0">
                <a:solidFill>
                  <a:schemeClr val="bg1"/>
                </a:solidFill>
                <a:latin typeface="Fira Sans" panose="020B0503050000020004" pitchFamily="34" charset="0"/>
                <a:ea typeface="Roboto" panose="02000000000000000000" pitchFamily="2" charset="0"/>
              </a:rPr>
              <a:t>4. Taylor, J., </a:t>
            </a:r>
            <a:r>
              <a:rPr lang="en-US" sz="1600" dirty="0" err="1">
                <a:solidFill>
                  <a:schemeClr val="bg1"/>
                </a:solidFill>
                <a:latin typeface="Fira Sans" panose="020B0503050000020004" pitchFamily="34" charset="0"/>
                <a:ea typeface="Roboto" panose="02000000000000000000" pitchFamily="2" charset="0"/>
              </a:rPr>
              <a:t>Teanby</a:t>
            </a:r>
            <a:r>
              <a:rPr lang="en-US" sz="1600" dirty="0">
                <a:solidFill>
                  <a:schemeClr val="bg1"/>
                </a:solidFill>
                <a:latin typeface="Fira Sans" panose="020B0503050000020004" pitchFamily="34" charset="0"/>
                <a:ea typeface="Roboto" panose="02000000000000000000" pitchFamily="2" charset="0"/>
              </a:rPr>
              <a:t>, N. A., and </a:t>
            </a:r>
            <a:r>
              <a:rPr lang="en-US" sz="1600" dirty="0" err="1">
                <a:solidFill>
                  <a:schemeClr val="bg1"/>
                </a:solidFill>
                <a:latin typeface="Fira Sans" panose="020B0503050000020004" pitchFamily="34" charset="0"/>
                <a:ea typeface="Roboto" panose="02000000000000000000" pitchFamily="2" charset="0"/>
              </a:rPr>
              <a:t>Wookey</a:t>
            </a:r>
            <a:r>
              <a:rPr lang="en-US" sz="1600" dirty="0">
                <a:solidFill>
                  <a:schemeClr val="bg1"/>
                </a:solidFill>
                <a:latin typeface="Fira Sans" panose="020B0503050000020004" pitchFamily="34" charset="0"/>
                <a:ea typeface="Roboto" panose="02000000000000000000" pitchFamily="2" charset="0"/>
              </a:rPr>
              <a:t>, J. (2013), Estimates of seismic activity in the Cerberus Fossae region of Mars, J. </a:t>
            </a:r>
            <a:r>
              <a:rPr lang="en-US" sz="1600" dirty="0" err="1">
                <a:solidFill>
                  <a:schemeClr val="bg1"/>
                </a:solidFill>
                <a:latin typeface="Fira Sans" panose="020B0503050000020004" pitchFamily="34" charset="0"/>
                <a:ea typeface="Roboto" panose="02000000000000000000" pitchFamily="2" charset="0"/>
              </a:rPr>
              <a:t>Geophys</a:t>
            </a:r>
            <a:r>
              <a:rPr lang="en-US" sz="1600" dirty="0">
                <a:solidFill>
                  <a:schemeClr val="bg1"/>
                </a:solidFill>
                <a:latin typeface="Fira Sans" panose="020B0503050000020004" pitchFamily="34" charset="0"/>
                <a:ea typeface="Roboto" panose="02000000000000000000" pitchFamily="2" charset="0"/>
              </a:rPr>
              <a:t>. Res. Planets, 118, 2570– 2581, doi:10.1002/2013JE004469.</a:t>
            </a:r>
          </a:p>
        </p:txBody>
      </p:sp>
      <p:sp>
        <p:nvSpPr>
          <p:cNvPr id="131" name="TextBox 130">
            <a:extLst>
              <a:ext uri="{FF2B5EF4-FFF2-40B4-BE49-F238E27FC236}">
                <a16:creationId xmlns:a16="http://schemas.microsoft.com/office/drawing/2014/main" id="{A556C5A4-08BE-4345-ABD0-B33B695C8320}"/>
              </a:ext>
            </a:extLst>
          </p:cNvPr>
          <p:cNvSpPr txBox="1"/>
          <p:nvPr/>
        </p:nvSpPr>
        <p:spPr>
          <a:xfrm>
            <a:off x="1632629" y="25491374"/>
            <a:ext cx="6007947" cy="1200329"/>
          </a:xfrm>
          <a:prstGeom prst="rect">
            <a:avLst/>
          </a:prstGeom>
          <a:noFill/>
        </p:spPr>
        <p:txBody>
          <a:bodyPr wrap="square" rtlCol="0">
            <a:spAutoFit/>
          </a:bodyPr>
          <a:lstStyle/>
          <a:p>
            <a:r>
              <a:rPr lang="en-US" sz="3600" dirty="0">
                <a:solidFill>
                  <a:srgbClr val="77433C"/>
                </a:solidFill>
                <a:latin typeface="Fira Sans" panose="020B0503050000020004" pitchFamily="34" charset="0"/>
                <a:ea typeface="Inconsolata Medium" pitchFamily="49" charset="77"/>
              </a:rPr>
              <a:t>Possible Ray Paths </a:t>
            </a:r>
          </a:p>
          <a:p>
            <a:r>
              <a:rPr lang="en-US" sz="3600" dirty="0">
                <a:solidFill>
                  <a:srgbClr val="77433C"/>
                </a:solidFill>
                <a:latin typeface="Fira Sans" panose="020B0503050000020004" pitchFamily="34" charset="0"/>
                <a:ea typeface="Inconsolata Medium" pitchFamily="49" charset="77"/>
              </a:rPr>
              <a:t>of Seismic Waves</a:t>
            </a:r>
          </a:p>
        </p:txBody>
      </p:sp>
    </p:spTree>
    <p:extLst>
      <p:ext uri="{BB962C8B-B14F-4D97-AF65-F5344CB8AC3E}">
        <p14:creationId xmlns:p14="http://schemas.microsoft.com/office/powerpoint/2010/main" val="1118708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5E920DB-65F8-5746-80CC-5B5389B4377A}"/>
              </a:ext>
            </a:extLst>
          </p:cNvPr>
          <p:cNvPicPr>
            <a:picLocks noChangeAspect="1"/>
          </p:cNvPicPr>
          <p:nvPr/>
        </p:nvPicPr>
        <p:blipFill>
          <a:blip r:embed="rId3"/>
          <a:stretch>
            <a:fillRect/>
          </a:stretch>
        </p:blipFill>
        <p:spPr>
          <a:xfrm>
            <a:off x="17186728" y="2142076"/>
            <a:ext cx="16243934" cy="13320026"/>
          </a:xfrm>
          <a:prstGeom prst="rect">
            <a:avLst/>
          </a:prstGeom>
        </p:spPr>
      </p:pic>
      <p:sp>
        <p:nvSpPr>
          <p:cNvPr id="2" name="Title 1">
            <a:extLst>
              <a:ext uri="{FF2B5EF4-FFF2-40B4-BE49-F238E27FC236}">
                <a16:creationId xmlns:a16="http://schemas.microsoft.com/office/drawing/2014/main" id="{90985FEF-120A-CC40-9A2C-0C6EA2486AEE}"/>
              </a:ext>
            </a:extLst>
          </p:cNvPr>
          <p:cNvSpPr>
            <a:spLocks noGrp="1"/>
          </p:cNvSpPr>
          <p:nvPr>
            <p:ph type="title"/>
          </p:nvPr>
        </p:nvSpPr>
        <p:spPr/>
        <p:txBody>
          <a:bodyPr/>
          <a:lstStyle/>
          <a:p>
            <a:r>
              <a:rPr lang="en-US" dirty="0"/>
              <a:t>INSPO</a:t>
            </a:r>
          </a:p>
        </p:txBody>
      </p:sp>
      <p:pic>
        <p:nvPicPr>
          <p:cNvPr id="5" name="Picture 4">
            <a:extLst>
              <a:ext uri="{FF2B5EF4-FFF2-40B4-BE49-F238E27FC236}">
                <a16:creationId xmlns:a16="http://schemas.microsoft.com/office/drawing/2014/main" id="{624DFE61-DF9D-C74C-B29B-62718572A2AE}"/>
              </a:ext>
            </a:extLst>
          </p:cNvPr>
          <p:cNvPicPr>
            <a:picLocks noChangeAspect="1"/>
          </p:cNvPicPr>
          <p:nvPr/>
        </p:nvPicPr>
        <p:blipFill>
          <a:blip r:embed="rId4"/>
          <a:stretch>
            <a:fillRect/>
          </a:stretch>
        </p:blipFill>
        <p:spPr>
          <a:xfrm>
            <a:off x="2388870" y="7613650"/>
            <a:ext cx="18261330" cy="13059844"/>
          </a:xfrm>
          <a:prstGeom prst="rect">
            <a:avLst/>
          </a:prstGeom>
        </p:spPr>
      </p:pic>
      <p:pic>
        <p:nvPicPr>
          <p:cNvPr id="7" name="Picture 6">
            <a:extLst>
              <a:ext uri="{FF2B5EF4-FFF2-40B4-BE49-F238E27FC236}">
                <a16:creationId xmlns:a16="http://schemas.microsoft.com/office/drawing/2014/main" id="{F32737DD-9F5C-DC41-B3C0-F156AC9D31B1}"/>
              </a:ext>
            </a:extLst>
          </p:cNvPr>
          <p:cNvPicPr>
            <a:picLocks noChangeAspect="1"/>
          </p:cNvPicPr>
          <p:nvPr/>
        </p:nvPicPr>
        <p:blipFill>
          <a:blip r:embed="rId5"/>
          <a:stretch>
            <a:fillRect/>
          </a:stretch>
        </p:blipFill>
        <p:spPr>
          <a:xfrm>
            <a:off x="13449300" y="17443450"/>
            <a:ext cx="20535900" cy="20329716"/>
          </a:xfrm>
          <a:prstGeom prst="rect">
            <a:avLst/>
          </a:prstGeom>
        </p:spPr>
      </p:pic>
    </p:spTree>
    <p:extLst>
      <p:ext uri="{BB962C8B-B14F-4D97-AF65-F5344CB8AC3E}">
        <p14:creationId xmlns:p14="http://schemas.microsoft.com/office/powerpoint/2010/main" val="223986012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10862</TotalTime>
  <Words>1013</Words>
  <Application>Microsoft Macintosh PowerPoint</Application>
  <PresentationFormat>Custom</PresentationFormat>
  <Paragraphs>74</Paragraphs>
  <Slides>2</Slides>
  <Notes>1</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vt:i4>
      </vt:variant>
    </vt:vector>
  </HeadingPairs>
  <TitlesOfParts>
    <vt:vector size="17" baseType="lpstr">
      <vt:lpstr>Arial</vt:lpstr>
      <vt:lpstr>Calibri</vt:lpstr>
      <vt:lpstr>Calibri Light</vt:lpstr>
      <vt:lpstr>Cambria Math</vt:lpstr>
      <vt:lpstr>Fira Sans</vt:lpstr>
      <vt:lpstr>Fira Sans Light</vt:lpstr>
      <vt:lpstr>Inconsolata Condensed Light</vt:lpstr>
      <vt:lpstr>Inconsolata ExtraCondensed Extr</vt:lpstr>
      <vt:lpstr>Inconsolata ExtraCondensed Ligh</vt:lpstr>
      <vt:lpstr>Inconsolata Medium</vt:lpstr>
      <vt:lpstr>Inconsolata SemiCondensed Light</vt:lpstr>
      <vt:lpstr>Inconsolata SemiCondensed Mediu</vt:lpstr>
      <vt:lpstr>Inconsolata SemiExpanded ExtraB</vt:lpstr>
      <vt:lpstr>Roboto</vt:lpstr>
      <vt:lpstr>Office Theme</vt:lpstr>
      <vt:lpstr>PowerPoint Presentation</vt:lpstr>
      <vt:lpstr>INSPO</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113</cp:revision>
  <cp:lastPrinted>2020-08-19T16:49:06Z</cp:lastPrinted>
  <dcterms:created xsi:type="dcterms:W3CDTF">2020-08-11T18:20:08Z</dcterms:created>
  <dcterms:modified xsi:type="dcterms:W3CDTF">2020-08-20T19:25:09Z</dcterms:modified>
</cp:coreProperties>
</file>